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347" r:id="rId2"/>
    <p:sldId id="610" r:id="rId3"/>
    <p:sldId id="783" r:id="rId4"/>
    <p:sldId id="451" r:id="rId5"/>
    <p:sldId id="782" r:id="rId6"/>
    <p:sldId id="274" r:id="rId7"/>
    <p:sldId id="306" r:id="rId8"/>
    <p:sldId id="537" r:id="rId9"/>
    <p:sldId id="272" r:id="rId10"/>
    <p:sldId id="355" r:id="rId11"/>
    <p:sldId id="409" r:id="rId12"/>
    <p:sldId id="787" r:id="rId13"/>
    <p:sldId id="788" r:id="rId14"/>
    <p:sldId id="653" r:id="rId15"/>
    <p:sldId id="609" r:id="rId16"/>
    <p:sldId id="756" r:id="rId17"/>
    <p:sldId id="397" r:id="rId18"/>
    <p:sldId id="398" r:id="rId19"/>
    <p:sldId id="608" r:id="rId20"/>
    <p:sldId id="276" r:id="rId21"/>
    <p:sldId id="674" r:id="rId22"/>
    <p:sldId id="297" r:id="rId23"/>
    <p:sldId id="261" r:id="rId24"/>
    <p:sldId id="260" r:id="rId25"/>
    <p:sldId id="792" r:id="rId26"/>
    <p:sldId id="793" r:id="rId27"/>
    <p:sldId id="615" r:id="rId28"/>
    <p:sldId id="332" r:id="rId29"/>
    <p:sldId id="354" r:id="rId30"/>
    <p:sldId id="424" r:id="rId31"/>
    <p:sldId id="428" r:id="rId32"/>
    <p:sldId id="429" r:id="rId33"/>
    <p:sldId id="295" r:id="rId34"/>
    <p:sldId id="333" r:id="rId35"/>
    <p:sldId id="329" r:id="rId36"/>
    <p:sldId id="452" r:id="rId37"/>
    <p:sldId id="795" r:id="rId38"/>
    <p:sldId id="796" r:id="rId39"/>
    <p:sldId id="474" r:id="rId40"/>
    <p:sldId id="475" r:id="rId41"/>
    <p:sldId id="476" r:id="rId42"/>
    <p:sldId id="477" r:id="rId43"/>
    <p:sldId id="478" r:id="rId44"/>
    <p:sldId id="479" r:id="rId45"/>
    <p:sldId id="480" r:id="rId46"/>
    <p:sldId id="481" r:id="rId47"/>
    <p:sldId id="482" r:id="rId48"/>
    <p:sldId id="483" r:id="rId49"/>
    <p:sldId id="786" r:id="rId50"/>
    <p:sldId id="339" r:id="rId51"/>
    <p:sldId id="334" r:id="rId52"/>
    <p:sldId id="257" r:id="rId53"/>
    <p:sldId id="794" r:id="rId54"/>
    <p:sldId id="450" r:id="rId55"/>
    <p:sldId id="760" r:id="rId56"/>
    <p:sldId id="759" r:id="rId57"/>
    <p:sldId id="761" r:id="rId58"/>
    <p:sldId id="430" r:id="rId59"/>
    <p:sldId id="431" r:id="rId60"/>
    <p:sldId id="799" r:id="rId61"/>
    <p:sldId id="797" r:id="rId62"/>
    <p:sldId id="798" r:id="rId63"/>
    <p:sldId id="338" r:id="rId6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09" autoAdjust="0"/>
    <p:restoredTop sz="94660"/>
  </p:normalViewPr>
  <p:slideViewPr>
    <p:cSldViewPr>
      <p:cViewPr varScale="1">
        <p:scale>
          <a:sx n="95" d="100"/>
          <a:sy n="95" d="100"/>
        </p:scale>
        <p:origin x="508" y="6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626B1A-E942-47CE-A94D-8DE338EAAC0D}" type="datetimeFigureOut">
              <a:rPr lang="zh-CN" altLang="en-US" smtClean="0"/>
              <a:pPr/>
              <a:t>2019/3/23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C280F0-551D-4460-A3C4-C23B6D0E0817}" type="slidenum">
              <a:rPr lang="zh-CN" altLang="en-US" smtClean="0"/>
              <a:pPr/>
              <a:t>‹#›</a:t>
            </a:fld>
            <a:endParaRPr lang="zh-CN" altLang="en-US"/>
          </a:p>
        </p:txBody>
      </p:sp>
    </p:spTree>
    <p:extLst>
      <p:ext uri="{BB962C8B-B14F-4D97-AF65-F5344CB8AC3E}">
        <p14:creationId xmlns:p14="http://schemas.microsoft.com/office/powerpoint/2010/main" val="1087012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08B175F-8427-4A2A-BF8C-6F8FA3124764}" type="datetimeFigureOut">
              <a:rPr lang="zh-CN" altLang="en-US" smtClean="0"/>
              <a:pPr/>
              <a:t>2019/3/23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6F04AE1-5C8D-4F38-BB14-C36AA952B7DF}"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B175F-8427-4A2A-BF8C-6F8FA3124764}" type="datetimeFigureOut">
              <a:rPr lang="zh-CN" altLang="en-US" smtClean="0"/>
              <a:pPr/>
              <a:t>2019/3/23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04AE1-5C8D-4F38-BB14-C36AA952B7D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idx="4294967295"/>
          </p:nvPr>
        </p:nvSpPr>
        <p:spPr>
          <a:xfrm>
            <a:off x="467544" y="836612"/>
            <a:ext cx="8230369" cy="5184675"/>
          </a:xfrm>
        </p:spPr>
        <p:txBody>
          <a:bodyPr>
            <a:normAutofit/>
          </a:bodyPr>
          <a:lstStyle/>
          <a:p>
            <a:pPr eaLnBrk="1" hangingPunct="1"/>
            <a:r>
              <a:rPr lang="zh-CN" altLang="en-US" sz="4800" b="1" dirty="0">
                <a:latin typeface="微软雅黑" pitchFamily="34" charset="-122"/>
                <a:ea typeface="微软雅黑" pitchFamily="34" charset="-122"/>
              </a:rPr>
              <a:t>世界格局变化中的中美关系</a:t>
            </a:r>
            <a:br>
              <a:rPr lang="en-US" altLang="zh-CN" sz="5400" b="1" dirty="0">
                <a:latin typeface="黑体" pitchFamily="49" charset="-122"/>
                <a:ea typeface="黑体" pitchFamily="49" charset="-122"/>
              </a:rPr>
            </a:br>
            <a:br>
              <a:rPr lang="en-US" altLang="zh-CN" sz="5400" b="1" dirty="0">
                <a:latin typeface="黑体" pitchFamily="49" charset="-122"/>
                <a:ea typeface="黑体" pitchFamily="49" charset="-122"/>
              </a:rPr>
            </a:br>
            <a:br>
              <a:rPr lang="en-US" altLang="zh-CN" sz="5400" b="1" dirty="0">
                <a:latin typeface="黑体" pitchFamily="49" charset="-122"/>
                <a:ea typeface="黑体" pitchFamily="49" charset="-122"/>
              </a:rPr>
            </a:br>
            <a:br>
              <a:rPr lang="en-US" altLang="zh-CN" sz="3700" b="1" dirty="0">
                <a:latin typeface="黑体" pitchFamily="49" charset="-122"/>
                <a:ea typeface="黑体" pitchFamily="49" charset="-122"/>
              </a:rPr>
            </a:br>
            <a:r>
              <a:rPr lang="en-US" altLang="zh-CN" sz="3700" b="1" dirty="0">
                <a:latin typeface="黑体" pitchFamily="49" charset="-122"/>
                <a:ea typeface="黑体" pitchFamily="49" charset="-122"/>
              </a:rPr>
              <a:t>2019</a:t>
            </a:r>
            <a:r>
              <a:rPr lang="zh-CN" altLang="en-US" sz="3700" b="1" dirty="0">
                <a:latin typeface="黑体" pitchFamily="49" charset="-122"/>
                <a:ea typeface="黑体" pitchFamily="49" charset="-122"/>
              </a:rPr>
              <a:t>年</a:t>
            </a:r>
            <a:r>
              <a:rPr lang="en-US" altLang="zh-CN" sz="3700" b="1" dirty="0">
                <a:latin typeface="黑体" pitchFamily="49" charset="-122"/>
                <a:ea typeface="黑体" pitchFamily="49" charset="-122"/>
              </a:rPr>
              <a:t>3</a:t>
            </a:r>
            <a:r>
              <a:rPr lang="zh-CN" altLang="en-US" sz="3700" b="1" dirty="0">
                <a:latin typeface="黑体" pitchFamily="49" charset="-122"/>
                <a:ea typeface="黑体" pitchFamily="49" charset="-122"/>
              </a:rPr>
              <a:t>月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539552" y="1124744"/>
            <a:ext cx="7920879" cy="5400600"/>
          </a:xfrm>
        </p:spPr>
        <p:txBody>
          <a:bodyPr>
            <a:normAutofit/>
          </a:bodyPr>
          <a:lstStyle/>
          <a:p>
            <a:pPr algn="ctr">
              <a:lnSpc>
                <a:spcPct val="80000"/>
              </a:lnSpc>
              <a:buFont typeface="Arial" panose="020B0604020202020204" pitchFamily="34" charset="0"/>
              <a:buNone/>
            </a:pPr>
            <a:r>
              <a:rPr lang="zh-CN" altLang="en-US" b="1" dirty="0">
                <a:latin typeface="Adobe 黑体 Std R" charset="-122"/>
                <a:ea typeface="Adobe 黑体 Std R" charset="-122"/>
              </a:rPr>
              <a:t>民粹主义特征</a:t>
            </a:r>
            <a:endParaRPr lang="en-US" altLang="zh-CN" b="1" dirty="0">
              <a:latin typeface="Adobe 黑体 Std R" charset="-122"/>
              <a:ea typeface="Adobe 黑体 Std R" charset="-122"/>
            </a:endParaRPr>
          </a:p>
          <a:p>
            <a:pPr algn="ctr">
              <a:lnSpc>
                <a:spcPct val="80000"/>
              </a:lnSpc>
              <a:buFont typeface="Arial" panose="020B0604020202020204" pitchFamily="34" charset="0"/>
              <a:buNone/>
            </a:pPr>
            <a:endParaRPr lang="en-US" altLang="zh-CN" sz="1800" b="1" dirty="0">
              <a:ea typeface="Adobe 黑体 Std R" charset="-122"/>
            </a:endParaRPr>
          </a:p>
          <a:p>
            <a:pPr algn="ctr">
              <a:lnSpc>
                <a:spcPct val="80000"/>
              </a:lnSpc>
              <a:buFont typeface="Arial" panose="020B0604020202020204" pitchFamily="34" charset="0"/>
              <a:buNone/>
            </a:pPr>
            <a:endParaRPr lang="en-US" altLang="zh-CN" sz="1800" dirty="0"/>
          </a:p>
          <a:p>
            <a:r>
              <a:rPr lang="zh-CN" altLang="en-US" sz="2000" dirty="0">
                <a:latin typeface="仿宋" panose="02010609060101010101" pitchFamily="49" charset="-122"/>
                <a:ea typeface="仿宋" panose="02010609060101010101" pitchFamily="49" charset="-122"/>
              </a:rPr>
              <a:t>诉诸人民（</a:t>
            </a:r>
            <a:r>
              <a:rPr lang="en-US" altLang="zh-CN" sz="2000" dirty="0">
                <a:latin typeface="仿宋" panose="02010609060101010101" pitchFamily="49" charset="-122"/>
                <a:ea typeface="仿宋" panose="02010609060101010101" pitchFamily="49" charset="-122"/>
              </a:rPr>
              <a:t>Appeal to people</a:t>
            </a:r>
            <a:r>
              <a:rPr lang="zh-CN" altLang="en-US" sz="2000" dirty="0">
                <a:latin typeface="仿宋" panose="02010609060101010101" pitchFamily="49" charset="-122"/>
                <a:ea typeface="仿宋" panose="02010609060101010101" pitchFamily="49" charset="-122"/>
              </a:rPr>
              <a:t>）：</a:t>
            </a:r>
            <a:endParaRPr lang="en-US" altLang="zh-CN" sz="2000" dirty="0">
              <a:latin typeface="仿宋" panose="02010609060101010101" pitchFamily="49" charset="-122"/>
              <a:ea typeface="仿宋" panose="02010609060101010101" pitchFamily="49" charset="-122"/>
            </a:endParaRPr>
          </a:p>
          <a:p>
            <a:r>
              <a:rPr lang="zh-CN" altLang="en-US" sz="2000" dirty="0">
                <a:latin typeface="仿宋" panose="02010609060101010101" pitchFamily="49" charset="-122"/>
                <a:ea typeface="仿宋" panose="02010609060101010101" pitchFamily="49" charset="-122"/>
              </a:rPr>
              <a:t>大众动员（</a:t>
            </a:r>
            <a:r>
              <a:rPr lang="en-US" altLang="zh-CN" sz="2000" dirty="0">
                <a:latin typeface="仿宋" panose="02010609060101010101" pitchFamily="49" charset="-122"/>
                <a:ea typeface="仿宋" panose="02010609060101010101" pitchFamily="49" charset="-122"/>
              </a:rPr>
              <a:t>Popular mobilization</a:t>
            </a:r>
            <a:r>
              <a:rPr lang="zh-CN" altLang="en-US" sz="2000" dirty="0">
                <a:latin typeface="仿宋" panose="02010609060101010101" pitchFamily="49" charset="-122"/>
                <a:ea typeface="仿宋" panose="02010609060101010101" pitchFamily="49" charset="-122"/>
              </a:rPr>
              <a:t>）：</a:t>
            </a:r>
            <a:endParaRPr lang="en-US" altLang="zh-CN" sz="2000" dirty="0">
              <a:latin typeface="仿宋" panose="02010609060101010101" pitchFamily="49" charset="-122"/>
              <a:ea typeface="仿宋" panose="02010609060101010101" pitchFamily="49" charset="-122"/>
            </a:endParaRPr>
          </a:p>
          <a:p>
            <a:r>
              <a:rPr lang="zh-CN" altLang="en-US" sz="2000" dirty="0">
                <a:latin typeface="仿宋" panose="02010609060101010101" pitchFamily="49" charset="-122"/>
                <a:ea typeface="仿宋" panose="02010609060101010101" pitchFamily="49" charset="-122"/>
              </a:rPr>
              <a:t>有力领袖（</a:t>
            </a:r>
            <a:r>
              <a:rPr lang="en-US" altLang="zh-CN" sz="2000" dirty="0">
                <a:latin typeface="仿宋" panose="02010609060101010101" pitchFamily="49" charset="-122"/>
                <a:ea typeface="仿宋" panose="02010609060101010101" pitchFamily="49" charset="-122"/>
              </a:rPr>
              <a:t>Dynamic leaders</a:t>
            </a:r>
            <a:r>
              <a:rPr lang="zh-CN" altLang="en-US" sz="2000" dirty="0">
                <a:latin typeface="仿宋" panose="02010609060101010101" pitchFamily="49" charset="-122"/>
                <a:ea typeface="仿宋" panose="02010609060101010101" pitchFamily="49" charset="-122"/>
              </a:rPr>
              <a:t>）</a:t>
            </a:r>
            <a:endParaRPr lang="en-US" altLang="zh-CN" sz="2000" dirty="0">
              <a:latin typeface="仿宋" panose="02010609060101010101" pitchFamily="49" charset="-122"/>
              <a:ea typeface="仿宋" panose="02010609060101010101" pitchFamily="49" charset="-122"/>
            </a:endParaRPr>
          </a:p>
          <a:p>
            <a:r>
              <a:rPr lang="zh-CN" altLang="en-US" sz="2000" dirty="0">
                <a:latin typeface="仿宋" panose="02010609060101010101" pitchFamily="49" charset="-122"/>
                <a:ea typeface="仿宋" panose="02010609060101010101" pitchFamily="49" charset="-122"/>
              </a:rPr>
              <a:t>人民不应受到独立于人民之外的法律和司法系统的约束；人民的常识要优于专业官僚和技术人员的判断；各种复杂机制或机构不值得特意维护（反建制）；民粹领导人也是精英</a:t>
            </a:r>
            <a:r>
              <a:rPr lang="zh-CN" altLang="en-US" sz="2000">
                <a:latin typeface="仿宋" panose="02010609060101010101" pitchFamily="49" charset="-122"/>
                <a:ea typeface="仿宋" panose="02010609060101010101" pitchFamily="49" charset="-122"/>
              </a:rPr>
              <a:t>，他们不依赖</a:t>
            </a:r>
            <a:r>
              <a:rPr lang="zh-CN" altLang="en-US" sz="2000" dirty="0">
                <a:latin typeface="仿宋" panose="02010609060101010101" pitchFamily="49" charset="-122"/>
                <a:ea typeface="仿宋" panose="02010609060101010101" pitchFamily="49" charset="-122"/>
              </a:rPr>
              <a:t>制度化的权威，而是通过迎合大众而实现统治</a:t>
            </a:r>
            <a:endParaRPr lang="en-US" altLang="zh-CN" sz="2000" dirty="0">
              <a:latin typeface="仿宋" panose="02010609060101010101" pitchFamily="49" charset="-122"/>
              <a:ea typeface="仿宋" panose="02010609060101010101" pitchFamily="49" charset="-122"/>
            </a:endParaRPr>
          </a:p>
          <a:p>
            <a:pPr>
              <a:buFont typeface="Arial" panose="020B0604020202020204" pitchFamily="34" charset="0"/>
              <a:buNone/>
            </a:pPr>
            <a:endParaRPr lang="en-US" altLang="zh-CN" sz="2000" dirty="0">
              <a:latin typeface="仿宋" panose="02010609060101010101" pitchFamily="49" charset="-122"/>
              <a:ea typeface="仿宋" panose="02010609060101010101" pitchFamily="49" charset="-122"/>
            </a:endParaRPr>
          </a:p>
          <a:p>
            <a:pPr>
              <a:buFont typeface="Arial" panose="020B0604020202020204" pitchFamily="34" charset="0"/>
              <a:buNone/>
            </a:pPr>
            <a:r>
              <a:rPr lang="en-US" altLang="zh-CN" sz="2000" i="1" dirty="0">
                <a:latin typeface="仿宋" panose="02010609060101010101" pitchFamily="49" charset="-122"/>
                <a:ea typeface="仿宋" panose="02010609060101010101" pitchFamily="49" charset="-122"/>
              </a:rPr>
              <a:t>         ---Robert </a:t>
            </a:r>
            <a:r>
              <a:rPr lang="en-US" altLang="zh-CN" sz="2000" i="1" dirty="0" err="1">
                <a:latin typeface="仿宋" panose="02010609060101010101" pitchFamily="49" charset="-122"/>
                <a:ea typeface="仿宋" panose="02010609060101010101" pitchFamily="49" charset="-122"/>
              </a:rPr>
              <a:t>S.Jansen</a:t>
            </a:r>
            <a:r>
              <a:rPr lang="en-US" altLang="zh-CN" sz="2000" i="1" dirty="0">
                <a:latin typeface="仿宋" panose="02010609060101010101" pitchFamily="49" charset="-122"/>
                <a:ea typeface="仿宋" panose="02010609060101010101" pitchFamily="49" charset="-122"/>
              </a:rPr>
              <a:t>(2011): Populist Mobilization</a:t>
            </a:r>
            <a:endParaRPr lang="zh-CN" altLang="zh-CN" sz="2000" i="1" dirty="0">
              <a:latin typeface="仿宋" panose="02010609060101010101" pitchFamily="49" charset="-122"/>
              <a:ea typeface="仿宋" panose="02010609060101010101" pitchFamily="49" charset="-122"/>
            </a:endParaRPr>
          </a:p>
        </p:txBody>
      </p:sp>
      <p:sp>
        <p:nvSpPr>
          <p:cNvPr id="124932"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386796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611560" y="1124744"/>
            <a:ext cx="7848872" cy="5257006"/>
          </a:xfrm>
        </p:spPr>
        <p:txBody>
          <a:bodyPr>
            <a:normAutofit fontScale="32500" lnSpcReduction="20000"/>
          </a:bodyPr>
          <a:lstStyle/>
          <a:p>
            <a:pPr algn="ctr">
              <a:buFont typeface="Arial" pitchFamily="34" charset="0"/>
              <a:buNone/>
              <a:defRPr/>
            </a:pPr>
            <a:r>
              <a:rPr lang="zh-CN" altLang="en-US" sz="11100" b="1" dirty="0">
                <a:latin typeface="微软雅黑" pitchFamily="34" charset="-122"/>
                <a:ea typeface="微软雅黑" pitchFamily="34" charset="-122"/>
                <a:cs typeface="+mj-cs"/>
              </a:rPr>
              <a:t>人类面临的生态威胁</a:t>
            </a:r>
            <a:endParaRPr lang="en-US" altLang="zh-CN" sz="11100" b="1" dirty="0">
              <a:latin typeface="微软雅黑" pitchFamily="34" charset="-122"/>
              <a:ea typeface="微软雅黑" pitchFamily="34" charset="-122"/>
              <a:cs typeface="+mj-cs"/>
            </a:endParaRPr>
          </a:p>
          <a:p>
            <a:pPr algn="ctr">
              <a:buFont typeface="Arial" pitchFamily="34" charset="0"/>
              <a:buNone/>
              <a:defRPr/>
            </a:pPr>
            <a:endParaRPr lang="zh-CN" altLang="zh-CN" sz="8600" dirty="0">
              <a:latin typeface="仿宋" pitchFamily="49" charset="-122"/>
              <a:ea typeface="仿宋" pitchFamily="49" charset="-122"/>
            </a:endParaRPr>
          </a:p>
          <a:p>
            <a:pPr>
              <a:lnSpc>
                <a:spcPct val="120000"/>
              </a:lnSpc>
              <a:defRPr/>
            </a:pPr>
            <a:r>
              <a:rPr lang="zh-CN" altLang="zh-CN" sz="8600" dirty="0">
                <a:latin typeface="仿宋" pitchFamily="49" charset="-122"/>
                <a:ea typeface="仿宋" pitchFamily="49" charset="-122"/>
              </a:rPr>
              <a:t>大规模的灭亡正在发生，每</a:t>
            </a:r>
            <a:r>
              <a:rPr lang="en-US" altLang="zh-CN" sz="8600" dirty="0">
                <a:latin typeface="仿宋" pitchFamily="49" charset="-122"/>
                <a:ea typeface="仿宋" pitchFamily="49" charset="-122"/>
              </a:rPr>
              <a:t>20</a:t>
            </a:r>
            <a:r>
              <a:rPr lang="zh-CN" altLang="zh-CN" sz="8600" dirty="0">
                <a:latin typeface="仿宋" pitchFamily="49" charset="-122"/>
                <a:ea typeface="仿宋" pitchFamily="49" charset="-122"/>
              </a:rPr>
              <a:t>分钟就有一种植物或陆地动物消失。可能出现的最好结果是</a:t>
            </a:r>
            <a:r>
              <a:rPr lang="en-US" altLang="zh-CN" sz="8600" dirty="0">
                <a:latin typeface="仿宋" pitchFamily="49" charset="-122"/>
                <a:ea typeface="仿宋" pitchFamily="49" charset="-122"/>
              </a:rPr>
              <a:t>2050</a:t>
            </a:r>
            <a:r>
              <a:rPr lang="zh-CN" altLang="zh-CN" sz="8600" dirty="0">
                <a:latin typeface="仿宋" pitchFamily="49" charset="-122"/>
                <a:ea typeface="仿宋" pitchFamily="49" charset="-122"/>
              </a:rPr>
              <a:t>年前，世界</a:t>
            </a:r>
            <a:r>
              <a:rPr lang="en-US" altLang="zh-CN" sz="8600" dirty="0">
                <a:latin typeface="仿宋" pitchFamily="49" charset="-122"/>
                <a:ea typeface="仿宋" pitchFamily="49" charset="-122"/>
              </a:rPr>
              <a:t>1000</a:t>
            </a:r>
            <a:r>
              <a:rPr lang="zh-CN" altLang="zh-CN" sz="8600" dirty="0">
                <a:latin typeface="仿宋" pitchFamily="49" charset="-122"/>
                <a:ea typeface="仿宋" pitchFamily="49" charset="-122"/>
              </a:rPr>
              <a:t>万种动植物中只有</a:t>
            </a:r>
            <a:r>
              <a:rPr lang="en-US" altLang="zh-CN" sz="8600" dirty="0">
                <a:latin typeface="仿宋" pitchFamily="49" charset="-122"/>
                <a:ea typeface="仿宋" pitchFamily="49" charset="-122"/>
              </a:rPr>
              <a:t>9%</a:t>
            </a:r>
            <a:r>
              <a:rPr lang="zh-CN" altLang="zh-CN" sz="8600" dirty="0">
                <a:latin typeface="仿宋" pitchFamily="49" charset="-122"/>
                <a:ea typeface="仿宋" pitchFamily="49" charset="-122"/>
              </a:rPr>
              <a:t>灭绝，而大多数生物学家认为将有</a:t>
            </a:r>
            <a:r>
              <a:rPr lang="en-US" altLang="zh-CN" sz="8600" dirty="0">
                <a:latin typeface="仿宋" pitchFamily="49" charset="-122"/>
                <a:ea typeface="仿宋" pitchFamily="49" charset="-122"/>
              </a:rPr>
              <a:t>1/3</a:t>
            </a:r>
            <a:r>
              <a:rPr lang="zh-CN" altLang="zh-CN" sz="8600" dirty="0">
                <a:latin typeface="仿宋" pitchFamily="49" charset="-122"/>
                <a:ea typeface="仿宋" pitchFamily="49" charset="-122"/>
              </a:rPr>
              <a:t>到</a:t>
            </a:r>
            <a:r>
              <a:rPr lang="en-US" altLang="zh-CN" sz="8600" dirty="0">
                <a:latin typeface="仿宋" pitchFamily="49" charset="-122"/>
                <a:ea typeface="仿宋" pitchFamily="49" charset="-122"/>
              </a:rPr>
              <a:t>1/2</a:t>
            </a:r>
            <a:r>
              <a:rPr lang="zh-CN" altLang="zh-CN" sz="8600" dirty="0">
                <a:latin typeface="仿宋" pitchFamily="49" charset="-122"/>
                <a:ea typeface="仿宋" pitchFamily="49" charset="-122"/>
              </a:rPr>
              <a:t>会灭绝</a:t>
            </a:r>
            <a:endParaRPr lang="en-US" altLang="zh-CN" sz="8600" dirty="0">
              <a:latin typeface="仿宋" pitchFamily="49" charset="-122"/>
              <a:ea typeface="仿宋" pitchFamily="49" charset="-122"/>
            </a:endParaRPr>
          </a:p>
          <a:p>
            <a:pPr>
              <a:lnSpc>
                <a:spcPct val="120000"/>
              </a:lnSpc>
              <a:buFont typeface="Arial" pitchFamily="34" charset="0"/>
              <a:buNone/>
              <a:defRPr/>
            </a:pPr>
            <a:r>
              <a:rPr lang="en-US" altLang="zh-CN" sz="8600" dirty="0">
                <a:latin typeface="仿宋" pitchFamily="49" charset="-122"/>
                <a:ea typeface="仿宋" pitchFamily="49" charset="-122"/>
              </a:rPr>
              <a:t>    </a:t>
            </a:r>
          </a:p>
          <a:p>
            <a:pPr>
              <a:lnSpc>
                <a:spcPct val="120000"/>
              </a:lnSpc>
              <a:buFont typeface="Arial" pitchFamily="34" charset="0"/>
              <a:buNone/>
              <a:defRPr/>
            </a:pPr>
            <a:r>
              <a:rPr lang="en-US" altLang="zh-CN" sz="8600" dirty="0">
                <a:latin typeface="仿宋" pitchFamily="49" charset="-122"/>
                <a:ea typeface="仿宋" pitchFamily="49" charset="-122"/>
              </a:rPr>
              <a:t>    </a:t>
            </a:r>
            <a:r>
              <a:rPr lang="en-US" altLang="zh-CN" sz="8600" i="1" dirty="0">
                <a:latin typeface="仿宋" pitchFamily="49" charset="-122"/>
                <a:ea typeface="仿宋" pitchFamily="49" charset="-122"/>
              </a:rPr>
              <a:t>---</a:t>
            </a:r>
            <a:r>
              <a:rPr lang="zh-CN" altLang="zh-CN" sz="8600" i="1" dirty="0">
                <a:latin typeface="仿宋" pitchFamily="49" charset="-122"/>
                <a:ea typeface="仿宋" pitchFamily="49" charset="-122"/>
              </a:rPr>
              <a:t>伊恩</a:t>
            </a:r>
            <a:r>
              <a:rPr lang="en-US" altLang="zh-CN" sz="8600" i="1" dirty="0">
                <a:latin typeface="仿宋" pitchFamily="49" charset="-122"/>
                <a:ea typeface="仿宋" pitchFamily="49" charset="-122"/>
              </a:rPr>
              <a:t>-</a:t>
            </a:r>
            <a:r>
              <a:rPr lang="zh-CN" altLang="zh-CN" sz="8600" i="1" dirty="0">
                <a:latin typeface="仿宋" pitchFamily="49" charset="-122"/>
                <a:ea typeface="仿宋" pitchFamily="49" charset="-122"/>
              </a:rPr>
              <a:t>莫里斯（</a:t>
            </a:r>
            <a:r>
              <a:rPr lang="en-US" altLang="zh-CN" sz="8600" i="1" dirty="0">
                <a:latin typeface="仿宋" pitchFamily="49" charset="-122"/>
                <a:ea typeface="仿宋" pitchFamily="49" charset="-122"/>
              </a:rPr>
              <a:t>Ian Morris</a:t>
            </a:r>
            <a:r>
              <a:rPr lang="zh-CN" altLang="zh-CN" sz="8600" i="1" dirty="0">
                <a:latin typeface="仿宋" pitchFamily="49" charset="-122"/>
                <a:ea typeface="仿宋" pitchFamily="49" charset="-122"/>
              </a:rPr>
              <a:t>）：《西方将主宰多久》</a:t>
            </a:r>
          </a:p>
          <a:p>
            <a:pPr>
              <a:lnSpc>
                <a:spcPct val="120000"/>
              </a:lnSpc>
              <a:defRPr/>
            </a:pPr>
            <a:endParaRPr lang="en-US" altLang="zh-CN" sz="5800" b="1" dirty="0">
              <a:latin typeface="黑体" pitchFamily="49" charset="-122"/>
              <a:ea typeface="黑体" pitchFamily="49" charset="-122"/>
              <a:cs typeface="+mj-cs"/>
            </a:endParaRPr>
          </a:p>
        </p:txBody>
      </p:sp>
      <p:sp>
        <p:nvSpPr>
          <p:cNvPr id="78852"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449ACA7-40FD-492C-A907-5F5F61FBE499}"/>
              </a:ext>
            </a:extLst>
          </p:cNvPr>
          <p:cNvSpPr>
            <a:spLocks noGrp="1"/>
          </p:cNvSpPr>
          <p:nvPr>
            <p:ph type="body" idx="1"/>
          </p:nvPr>
        </p:nvSpPr>
        <p:spPr>
          <a:xfrm>
            <a:off x="214313" y="1214438"/>
            <a:ext cx="8750300" cy="5022850"/>
          </a:xfrm>
        </p:spPr>
        <p:txBody>
          <a:bodyPr>
            <a:normAutofit fontScale="70000" lnSpcReduction="20000"/>
          </a:bodyPr>
          <a:lstStyle/>
          <a:p>
            <a:pPr algn="ctr">
              <a:buFont typeface="Arial" panose="020B0604020202020204" pitchFamily="34" charset="0"/>
              <a:buNone/>
              <a:defRPr/>
            </a:pPr>
            <a:r>
              <a:rPr lang="zh-CN" altLang="en-US" sz="4600" b="1" dirty="0">
                <a:latin typeface="Adobe 黑体 Std R" charset="-122"/>
                <a:ea typeface="Adobe 黑体 Std R" charset="-122"/>
              </a:rPr>
              <a:t>婴儿潮一代是如何搞垮美国的（</a:t>
            </a:r>
            <a:r>
              <a:rPr lang="en-US" altLang="zh-CN" sz="4600" b="1" dirty="0">
                <a:latin typeface="Adobe 黑体 Std R" charset="-122"/>
                <a:ea typeface="Adobe 黑体 Std R" charset="-122"/>
              </a:rPr>
              <a:t>I</a:t>
            </a:r>
            <a:r>
              <a:rPr lang="zh-CN" altLang="en-US" sz="4600" b="1" dirty="0">
                <a:latin typeface="Adobe 黑体 Std R" charset="-122"/>
                <a:ea typeface="Adobe 黑体 Std R" charset="-122"/>
              </a:rPr>
              <a:t>）</a:t>
            </a:r>
          </a:p>
          <a:p>
            <a:pPr algn="ctr">
              <a:buFont typeface="Arial" panose="020B0604020202020204" pitchFamily="34" charset="0"/>
              <a:buNone/>
              <a:defRPr/>
            </a:pPr>
            <a:endParaRPr lang="en-US" altLang="zh-CN" sz="4000" b="1" dirty="0">
              <a:latin typeface="黑体" pitchFamily="49" charset="-122"/>
              <a:ea typeface="黑体" pitchFamily="49" charset="-122"/>
              <a:cs typeface="+mj-cs"/>
            </a:endParaRPr>
          </a:p>
          <a:p>
            <a:pPr>
              <a:lnSpc>
                <a:spcPct val="120000"/>
              </a:lnSpc>
              <a:defRPr/>
            </a:pPr>
            <a:r>
              <a:rPr lang="zh-CN" altLang="en-US" dirty="0">
                <a:latin typeface="仿宋" pitchFamily="49" charset="-122"/>
                <a:ea typeface="仿宋" pitchFamily="49" charset="-122"/>
              </a:rPr>
              <a:t>宪法第一修正案（即“国会不得制定关于下列事项的法案：确立国教或禁止信教自由；剥夺言论或出版自由；或</a:t>
            </a:r>
            <a:r>
              <a:rPr lang="en-US" altLang="zh-CN" dirty="0">
                <a:latin typeface="仿宋" pitchFamily="49" charset="-122"/>
                <a:ea typeface="仿宋" pitchFamily="49" charset="-122"/>
              </a:rPr>
              <a:t>……</a:t>
            </a:r>
            <a:r>
              <a:rPr lang="zh-CN" altLang="en-US" dirty="0">
                <a:latin typeface="仿宋" pitchFamily="49" charset="-122"/>
                <a:ea typeface="仿宋" pitchFamily="49" charset="-122"/>
              </a:rPr>
              <a:t>”）成为富人在民主问题上弄虚作假的工具</a:t>
            </a:r>
            <a:endParaRPr lang="en-US" altLang="zh-CN" dirty="0">
              <a:latin typeface="仿宋" pitchFamily="49" charset="-122"/>
              <a:ea typeface="仿宋" pitchFamily="49" charset="-122"/>
            </a:endParaRPr>
          </a:p>
          <a:p>
            <a:pPr>
              <a:lnSpc>
                <a:spcPct val="120000"/>
              </a:lnSpc>
              <a:defRPr/>
            </a:pPr>
            <a:r>
              <a:rPr lang="zh-CN" altLang="en-US" dirty="0">
                <a:latin typeface="仿宋" pitchFamily="49" charset="-122"/>
                <a:ea typeface="仿宋" pitchFamily="49" charset="-122"/>
              </a:rPr>
              <a:t>美国对正当程序的坚持值得称道，但有人以此为借口阻挠政府执行操作安全规则、追究公司刑事责任、保护弱势群体</a:t>
            </a:r>
            <a:endParaRPr lang="en-US" altLang="zh-CN" dirty="0">
              <a:latin typeface="仿宋" pitchFamily="49" charset="-122"/>
              <a:ea typeface="仿宋" pitchFamily="49" charset="-122"/>
            </a:endParaRPr>
          </a:p>
          <a:p>
            <a:pPr>
              <a:lnSpc>
                <a:spcPct val="120000"/>
              </a:lnSpc>
              <a:defRPr/>
            </a:pPr>
            <a:r>
              <a:rPr lang="zh-CN" altLang="en-US" dirty="0">
                <a:latin typeface="仿宋" pitchFamily="49" charset="-122"/>
                <a:ea typeface="仿宋" pitchFamily="49" charset="-122"/>
              </a:rPr>
              <a:t>选举改革的本意是要加强民主，结果却削弱了民主</a:t>
            </a:r>
            <a:endParaRPr lang="en-US" altLang="zh-CN" dirty="0">
              <a:latin typeface="仿宋" pitchFamily="49" charset="-122"/>
              <a:ea typeface="仿宋" pitchFamily="49" charset="-122"/>
            </a:endParaRPr>
          </a:p>
          <a:p>
            <a:pPr>
              <a:lnSpc>
                <a:spcPct val="120000"/>
              </a:lnSpc>
              <a:defRPr/>
            </a:pPr>
            <a:r>
              <a:rPr lang="zh-CN" altLang="en-US" dirty="0">
                <a:latin typeface="仿宋" pitchFamily="49" charset="-122"/>
                <a:ea typeface="仿宋" pitchFamily="49" charset="-122"/>
              </a:rPr>
              <a:t>精巧的金融和法律工程把经济长期增长和共同繁荣的引擎变成了为数不多大赢家的赌场</a:t>
            </a:r>
            <a:endParaRPr lang="en-US" altLang="zh-CN" dirty="0">
              <a:latin typeface="仿宋" pitchFamily="49" charset="-122"/>
              <a:ea typeface="仿宋" pitchFamily="49" charset="-122"/>
            </a:endParaRPr>
          </a:p>
          <a:p>
            <a:pPr>
              <a:lnSpc>
                <a:spcPct val="120000"/>
              </a:lnSpc>
              <a:defRPr/>
            </a:pPr>
            <a:r>
              <a:rPr lang="zh-CN" altLang="en-US" dirty="0">
                <a:latin typeface="仿宋" pitchFamily="49" charset="-122"/>
                <a:ea typeface="仿宋" pitchFamily="49" charset="-122"/>
              </a:rPr>
              <a:t>结果美国被分割成两个阶层：受保护的阶层压倒政府拖垮瘫痪政府，不受保护的阶层则被甩得更远</a:t>
            </a:r>
          </a:p>
        </p:txBody>
      </p:sp>
      <p:sp>
        <p:nvSpPr>
          <p:cNvPr id="9220" name="WordArt 4">
            <a:extLst>
              <a:ext uri="{FF2B5EF4-FFF2-40B4-BE49-F238E27FC236}">
                <a16:creationId xmlns:a16="http://schemas.microsoft.com/office/drawing/2014/main" id="{EDAFAAE7-04C0-431F-897B-A65B1F796A1E}"/>
              </a:ext>
            </a:extLst>
          </p:cNvPr>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endParaRPr lang="zh-CN" altLang="en-US" sz="3600" kern="10">
              <a:ln w="9525">
                <a:solidFill>
                  <a:schemeClr val="bg1"/>
                </a:solidFill>
                <a:round/>
                <a:headEnd/>
                <a:tailEnd/>
              </a:ln>
              <a:solidFill>
                <a:srgbClr val="FFFFFF"/>
              </a:solidFill>
              <a:latin typeface="Verdana" panose="020B0604030504040204" pitchFamily="34" charset="0"/>
              <a:cs typeface="Verdana" panose="020B060403050404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449ACA7-40FD-492C-A907-5F5F61FBE499}"/>
              </a:ext>
            </a:extLst>
          </p:cNvPr>
          <p:cNvSpPr>
            <a:spLocks noGrp="1"/>
          </p:cNvSpPr>
          <p:nvPr>
            <p:ph type="body" idx="1"/>
          </p:nvPr>
        </p:nvSpPr>
        <p:spPr>
          <a:xfrm>
            <a:off x="214313" y="1214438"/>
            <a:ext cx="8750300" cy="5022850"/>
          </a:xfrm>
        </p:spPr>
        <p:txBody>
          <a:bodyPr>
            <a:normAutofit fontScale="70000" lnSpcReduction="20000"/>
          </a:bodyPr>
          <a:lstStyle/>
          <a:p>
            <a:pPr algn="ctr">
              <a:buFont typeface="Arial" panose="020B0604020202020204" pitchFamily="34" charset="0"/>
              <a:buNone/>
              <a:defRPr/>
            </a:pPr>
            <a:r>
              <a:rPr lang="zh-CN" altLang="en-US" sz="4600" b="1" dirty="0">
                <a:latin typeface="Adobe 黑体 Std R" charset="-122"/>
                <a:ea typeface="Adobe 黑体 Std R" charset="-122"/>
              </a:rPr>
              <a:t>婴儿潮一代是如何搞垮美国的（</a:t>
            </a:r>
            <a:r>
              <a:rPr lang="en-US" altLang="zh-CN" sz="4600" b="1" dirty="0">
                <a:latin typeface="Adobe 黑体 Std R" charset="-122"/>
                <a:ea typeface="Adobe 黑体 Std R" charset="-122"/>
              </a:rPr>
              <a:t>II</a:t>
            </a:r>
            <a:r>
              <a:rPr lang="zh-CN" altLang="en-US" sz="4600" b="1" dirty="0">
                <a:latin typeface="Adobe 黑体 Std R" charset="-122"/>
                <a:ea typeface="Adobe 黑体 Std R" charset="-122"/>
              </a:rPr>
              <a:t>）</a:t>
            </a:r>
          </a:p>
          <a:p>
            <a:pPr algn="ctr">
              <a:buFont typeface="Arial" panose="020B0604020202020204" pitchFamily="34" charset="0"/>
              <a:buNone/>
              <a:defRPr/>
            </a:pPr>
            <a:endParaRPr lang="en-US" altLang="zh-CN" sz="4000" b="1" dirty="0">
              <a:latin typeface="黑体" pitchFamily="49" charset="-122"/>
              <a:ea typeface="黑体" pitchFamily="49" charset="-122"/>
              <a:cs typeface="+mj-cs"/>
            </a:endParaRPr>
          </a:p>
          <a:p>
            <a:pPr>
              <a:lnSpc>
                <a:spcPct val="120000"/>
              </a:lnSpc>
              <a:defRPr/>
            </a:pPr>
            <a:r>
              <a:rPr lang="zh-CN" altLang="en-US" dirty="0">
                <a:latin typeface="仿宋" pitchFamily="49" charset="-122"/>
                <a:ea typeface="仿宋" pitchFamily="49" charset="-122"/>
              </a:rPr>
              <a:t>选民投票率、对公共政策的了解、对一代更比一代强信念、对基本制度或政府的敬重，均远低于</a:t>
            </a:r>
            <a:r>
              <a:rPr lang="en-US" altLang="zh-CN" dirty="0">
                <a:latin typeface="仿宋" pitchFamily="49" charset="-122"/>
                <a:ea typeface="仿宋" pitchFamily="49" charset="-122"/>
              </a:rPr>
              <a:t>50</a:t>
            </a:r>
            <a:r>
              <a:rPr lang="zh-CN" altLang="en-US" dirty="0">
                <a:latin typeface="仿宋" pitchFamily="49" charset="-122"/>
                <a:ea typeface="仿宋" pitchFamily="49" charset="-122"/>
              </a:rPr>
              <a:t>年前水平，接近历史最低点；对</a:t>
            </a:r>
            <a:r>
              <a:rPr lang="en-US" altLang="zh-CN" dirty="0">
                <a:latin typeface="仿宋" pitchFamily="49" charset="-122"/>
                <a:ea typeface="仿宋" pitchFamily="49" charset="-122"/>
              </a:rPr>
              <a:t>30</a:t>
            </a:r>
            <a:r>
              <a:rPr lang="zh-CN" altLang="en-US" dirty="0">
                <a:latin typeface="仿宋" pitchFamily="49" charset="-122"/>
                <a:ea typeface="仿宋" pitchFamily="49" charset="-122"/>
              </a:rPr>
              <a:t>多岁成年人来说，收入超过父母的可能性从</a:t>
            </a:r>
            <a:r>
              <a:rPr lang="en-US" altLang="zh-CN" dirty="0">
                <a:latin typeface="仿宋" pitchFamily="49" charset="-122"/>
                <a:ea typeface="仿宋" pitchFamily="49" charset="-122"/>
              </a:rPr>
              <a:t>40</a:t>
            </a:r>
            <a:r>
              <a:rPr lang="zh-CN" altLang="en-US" dirty="0">
                <a:latin typeface="仿宋" pitchFamily="49" charset="-122"/>
                <a:ea typeface="仿宋" pitchFamily="49" charset="-122"/>
              </a:rPr>
              <a:t>年前的</a:t>
            </a:r>
            <a:r>
              <a:rPr lang="en-US" altLang="zh-CN" dirty="0">
                <a:latin typeface="仿宋" pitchFamily="49" charset="-122"/>
                <a:ea typeface="仿宋" pitchFamily="49" charset="-122"/>
              </a:rPr>
              <a:t>90%</a:t>
            </a:r>
            <a:r>
              <a:rPr lang="zh-CN" altLang="en-US" dirty="0">
                <a:latin typeface="仿宋" pitchFamily="49" charset="-122"/>
                <a:ea typeface="仿宋" pitchFamily="49" charset="-122"/>
              </a:rPr>
              <a:t>降到</a:t>
            </a:r>
            <a:r>
              <a:rPr lang="en-US" altLang="zh-CN" dirty="0">
                <a:latin typeface="仿宋" pitchFamily="49" charset="-122"/>
                <a:ea typeface="仿宋" pitchFamily="49" charset="-122"/>
              </a:rPr>
              <a:t>50%</a:t>
            </a:r>
          </a:p>
          <a:p>
            <a:pPr>
              <a:lnSpc>
                <a:spcPct val="120000"/>
              </a:lnSpc>
              <a:defRPr/>
            </a:pPr>
            <a:r>
              <a:rPr lang="en-US" altLang="zh-CN" dirty="0">
                <a:latin typeface="仿宋" pitchFamily="49" charset="-122"/>
                <a:ea typeface="仿宋" pitchFamily="49" charset="-122"/>
              </a:rPr>
              <a:t>1994</a:t>
            </a:r>
            <a:r>
              <a:rPr lang="zh-CN" altLang="en-US" dirty="0">
                <a:latin typeface="仿宋" pitchFamily="49" charset="-122"/>
                <a:ea typeface="仿宋" pitchFamily="49" charset="-122"/>
              </a:rPr>
              <a:t>年以来国会从未及时通过一项全面预算案而不附加综合法案，同时每位国会议员都有</a:t>
            </a:r>
            <a:r>
              <a:rPr lang="en-US" altLang="zh-CN" dirty="0">
                <a:latin typeface="仿宋" pitchFamily="49" charset="-122"/>
                <a:ea typeface="仿宋" pitchFamily="49" charset="-122"/>
              </a:rPr>
              <a:t>20</a:t>
            </a:r>
            <a:r>
              <a:rPr lang="zh-CN" altLang="en-US" dirty="0">
                <a:latin typeface="仿宋" pitchFamily="49" charset="-122"/>
                <a:ea typeface="仿宋" pitchFamily="49" charset="-122"/>
              </a:rPr>
              <a:t>多位注册说客，后者旨在阻止</a:t>
            </a:r>
            <a:endParaRPr lang="en-US" altLang="zh-CN" dirty="0">
              <a:latin typeface="仿宋" pitchFamily="49" charset="-122"/>
              <a:ea typeface="仿宋" pitchFamily="49" charset="-122"/>
            </a:endParaRPr>
          </a:p>
          <a:p>
            <a:pPr>
              <a:lnSpc>
                <a:spcPct val="120000"/>
              </a:lnSpc>
              <a:defRPr/>
            </a:pPr>
            <a:r>
              <a:rPr lang="en-US" altLang="zh-CN" dirty="0">
                <a:latin typeface="仿宋" pitchFamily="49" charset="-122"/>
                <a:ea typeface="仿宋" pitchFamily="49" charset="-122"/>
              </a:rPr>
              <a:t>40</a:t>
            </a:r>
            <a:r>
              <a:rPr lang="zh-CN" altLang="en-US" dirty="0">
                <a:latin typeface="仿宋" pitchFamily="49" charset="-122"/>
                <a:ea typeface="仿宋" pitchFamily="49" charset="-122"/>
              </a:rPr>
              <a:t>年来中产阶级实际收入几乎未变，顶层</a:t>
            </a:r>
            <a:r>
              <a:rPr lang="en-US" altLang="zh-CN" dirty="0">
                <a:latin typeface="仿宋" pitchFamily="49" charset="-122"/>
                <a:ea typeface="仿宋" pitchFamily="49" charset="-122"/>
              </a:rPr>
              <a:t>1%</a:t>
            </a:r>
            <a:r>
              <a:rPr lang="zh-CN" altLang="en-US" dirty="0">
                <a:latin typeface="仿宋" pitchFamily="49" charset="-122"/>
                <a:ea typeface="仿宋" pitchFamily="49" charset="-122"/>
              </a:rPr>
              <a:t>的收入增加了近两倍；美国贫困率在</a:t>
            </a:r>
            <a:r>
              <a:rPr lang="en-US" altLang="zh-CN" dirty="0">
                <a:latin typeface="仿宋" pitchFamily="49" charset="-122"/>
                <a:ea typeface="仿宋" pitchFamily="49" charset="-122"/>
              </a:rPr>
              <a:t>35</a:t>
            </a:r>
            <a:r>
              <a:rPr lang="zh-CN" altLang="en-US" dirty="0">
                <a:latin typeface="仿宋" pitchFamily="49" charset="-122"/>
                <a:ea typeface="仿宋" pitchFamily="49" charset="-122"/>
              </a:rPr>
              <a:t>个</a:t>
            </a:r>
            <a:r>
              <a:rPr lang="en-US" altLang="zh-CN" dirty="0">
                <a:latin typeface="仿宋" pitchFamily="49" charset="-122"/>
                <a:ea typeface="仿宋" pitchFamily="49" charset="-122"/>
              </a:rPr>
              <a:t>OECD</a:t>
            </a:r>
            <a:r>
              <a:rPr lang="zh-CN" altLang="en-US" dirty="0">
                <a:latin typeface="仿宋" pitchFamily="49" charset="-122"/>
                <a:ea typeface="仿宋" pitchFamily="49" charset="-122"/>
              </a:rPr>
              <a:t>国家中仅次于土耳其和以色列，近</a:t>
            </a:r>
            <a:r>
              <a:rPr lang="en-US" altLang="zh-CN" dirty="0">
                <a:latin typeface="仿宋" pitchFamily="49" charset="-122"/>
                <a:ea typeface="仿宋" pitchFamily="49" charset="-122"/>
              </a:rPr>
              <a:t>20%</a:t>
            </a:r>
            <a:r>
              <a:rPr lang="zh-CN" altLang="en-US" dirty="0">
                <a:latin typeface="仿宋" pitchFamily="49" charset="-122"/>
                <a:ea typeface="仿宋" pitchFamily="49" charset="-122"/>
              </a:rPr>
              <a:t>儿童所在家庭被政府归为“食物无保障”</a:t>
            </a:r>
            <a:endParaRPr lang="en-US" altLang="zh-CN" dirty="0">
              <a:latin typeface="仿宋" pitchFamily="49" charset="-122"/>
              <a:ea typeface="仿宋" pitchFamily="49" charset="-122"/>
            </a:endParaRPr>
          </a:p>
          <a:p>
            <a:pPr>
              <a:lnSpc>
                <a:spcPct val="120000"/>
              </a:lnSpc>
              <a:defRPr/>
            </a:pPr>
            <a:r>
              <a:rPr lang="en-US" altLang="zh-CN" dirty="0">
                <a:latin typeface="仿宋" pitchFamily="49" charset="-122"/>
                <a:ea typeface="仿宋" pitchFamily="49" charset="-122"/>
              </a:rPr>
              <a:t>2017</a:t>
            </a:r>
            <a:r>
              <a:rPr lang="zh-CN" altLang="en-US" dirty="0">
                <a:latin typeface="仿宋" pitchFamily="49" charset="-122"/>
                <a:ea typeface="仿宋" pitchFamily="49" charset="-122"/>
              </a:rPr>
              <a:t>年美国家庭债务超过</a:t>
            </a:r>
            <a:r>
              <a:rPr lang="en-US" altLang="zh-CN" dirty="0">
                <a:latin typeface="仿宋" pitchFamily="49" charset="-122"/>
                <a:ea typeface="仿宋" pitchFamily="49" charset="-122"/>
              </a:rPr>
              <a:t>2008</a:t>
            </a:r>
            <a:r>
              <a:rPr lang="zh-CN" altLang="en-US" dirty="0">
                <a:latin typeface="仿宋" pitchFamily="49" charset="-122"/>
                <a:ea typeface="仿宋" pitchFamily="49" charset="-122"/>
              </a:rPr>
              <a:t>年峰值（教育和汽车贷款）</a:t>
            </a:r>
            <a:endParaRPr lang="en-US" altLang="zh-CN" dirty="0">
              <a:latin typeface="仿宋" pitchFamily="49" charset="-122"/>
              <a:ea typeface="仿宋" pitchFamily="49" charset="-122"/>
            </a:endParaRPr>
          </a:p>
          <a:p>
            <a:pPr marL="0" indent="0">
              <a:lnSpc>
                <a:spcPct val="120000"/>
              </a:lnSpc>
              <a:buFont typeface="Arial" panose="020B0604020202020204" pitchFamily="34" charset="0"/>
              <a:buNone/>
              <a:defRPr/>
            </a:pPr>
            <a:endParaRPr lang="en-US" altLang="zh-CN" dirty="0">
              <a:latin typeface="仿宋" pitchFamily="49" charset="-122"/>
              <a:ea typeface="仿宋" pitchFamily="49" charset="-122"/>
            </a:endParaRPr>
          </a:p>
          <a:p>
            <a:pPr marL="0" indent="0">
              <a:lnSpc>
                <a:spcPct val="120000"/>
              </a:lnSpc>
              <a:buFont typeface="Arial" panose="020B0604020202020204" pitchFamily="34" charset="0"/>
              <a:buNone/>
              <a:defRPr/>
            </a:pPr>
            <a:r>
              <a:rPr lang="en-US" altLang="zh-CN" i="1" dirty="0">
                <a:latin typeface="仿宋" pitchFamily="49" charset="-122"/>
                <a:ea typeface="仿宋" pitchFamily="49" charset="-122"/>
              </a:rPr>
              <a:t>                 ---《</a:t>
            </a:r>
            <a:r>
              <a:rPr lang="zh-CN" altLang="en-US" i="1" dirty="0">
                <a:latin typeface="仿宋" pitchFamily="49" charset="-122"/>
                <a:ea typeface="仿宋" pitchFamily="49" charset="-122"/>
              </a:rPr>
              <a:t>时代</a:t>
            </a:r>
            <a:r>
              <a:rPr lang="en-US" altLang="zh-CN" i="1" dirty="0">
                <a:latin typeface="仿宋" pitchFamily="49" charset="-122"/>
                <a:ea typeface="仿宋" pitchFamily="49" charset="-122"/>
              </a:rPr>
              <a:t>》</a:t>
            </a:r>
            <a:r>
              <a:rPr lang="zh-CN" altLang="en-US" i="1" dirty="0">
                <a:latin typeface="仿宋" pitchFamily="49" charset="-122"/>
                <a:ea typeface="仿宋" pitchFamily="49" charset="-122"/>
              </a:rPr>
              <a:t>周刊</a:t>
            </a:r>
            <a:r>
              <a:rPr lang="en-US" altLang="zh-CN" i="1" dirty="0">
                <a:latin typeface="仿宋" pitchFamily="49" charset="-122"/>
                <a:ea typeface="仿宋" pitchFamily="49" charset="-122"/>
              </a:rPr>
              <a:t>2018/5/28,</a:t>
            </a:r>
            <a:r>
              <a:rPr lang="zh-CN" altLang="en-US" i="1" dirty="0">
                <a:latin typeface="仿宋" pitchFamily="49" charset="-122"/>
                <a:ea typeface="仿宋" pitchFamily="49" charset="-122"/>
              </a:rPr>
              <a:t>史蒂夫</a:t>
            </a:r>
            <a:r>
              <a:rPr lang="en-US" altLang="zh-CN" i="1" dirty="0">
                <a:latin typeface="仿宋" pitchFamily="49" charset="-122"/>
                <a:ea typeface="仿宋" pitchFamily="49" charset="-122"/>
              </a:rPr>
              <a:t>-</a:t>
            </a:r>
            <a:r>
              <a:rPr lang="zh-CN" altLang="en-US" i="1" dirty="0">
                <a:latin typeface="仿宋" pitchFamily="49" charset="-122"/>
                <a:ea typeface="仿宋" pitchFamily="49" charset="-122"/>
              </a:rPr>
              <a:t>布里尔</a:t>
            </a:r>
          </a:p>
        </p:txBody>
      </p:sp>
      <p:sp>
        <p:nvSpPr>
          <p:cNvPr id="10244" name="WordArt 4">
            <a:extLst>
              <a:ext uri="{FF2B5EF4-FFF2-40B4-BE49-F238E27FC236}">
                <a16:creationId xmlns:a16="http://schemas.microsoft.com/office/drawing/2014/main" id="{396DDA51-D9E1-44F6-9890-EDFDEA1E04AB}"/>
              </a:ext>
            </a:extLst>
          </p:cNvPr>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endParaRPr lang="zh-CN" altLang="en-US" sz="3600" kern="10">
              <a:ln w="9525">
                <a:solidFill>
                  <a:schemeClr val="bg1"/>
                </a:solidFill>
                <a:round/>
                <a:headEnd/>
                <a:tailEnd/>
              </a:ln>
              <a:solidFill>
                <a:srgbClr val="FFFFFF"/>
              </a:solidFill>
              <a:latin typeface="Verdana" panose="020B0604030504040204" pitchFamily="34" charset="0"/>
              <a:cs typeface="Verdana" panose="020B060403050404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F9CB8B0-A7E2-4A96-9629-233C67FB0A09}"/>
              </a:ext>
            </a:extLst>
          </p:cNvPr>
          <p:cNvSpPr>
            <a:spLocks noGrp="1"/>
          </p:cNvSpPr>
          <p:nvPr>
            <p:ph type="body" idx="1"/>
          </p:nvPr>
        </p:nvSpPr>
        <p:spPr>
          <a:xfrm>
            <a:off x="179388" y="1125538"/>
            <a:ext cx="8785225" cy="5111750"/>
          </a:xfrm>
        </p:spPr>
        <p:txBody>
          <a:bodyPr>
            <a:normAutofit fontScale="77500" lnSpcReduction="20000"/>
          </a:bodyPr>
          <a:lstStyle/>
          <a:p>
            <a:pPr algn="ctr">
              <a:buFont typeface="Arial" panose="020B0604020202020204" pitchFamily="34" charset="0"/>
              <a:buNone/>
              <a:defRPr/>
            </a:pPr>
            <a:r>
              <a:rPr lang="zh-CN" altLang="en-US" sz="4100" b="1" dirty="0">
                <a:latin typeface="Adobe 黑体 Std R" charset="-122"/>
                <a:ea typeface="Adobe 黑体 Std R" charset="-122"/>
              </a:rPr>
              <a:t>“王朝：家族在商业和政治中的持久权力”</a:t>
            </a:r>
            <a:endParaRPr lang="en-US" altLang="zh-CN" sz="4100" b="1" dirty="0">
              <a:latin typeface="Adobe 黑体 Std R" charset="-122"/>
              <a:ea typeface="Adobe 黑体 Std R" charset="-122"/>
            </a:endParaRPr>
          </a:p>
          <a:p>
            <a:pPr>
              <a:lnSpc>
                <a:spcPct val="120000"/>
              </a:lnSpc>
              <a:buFont typeface="Arial" panose="020B0604020202020204" pitchFamily="34" charset="0"/>
              <a:buNone/>
              <a:defRPr/>
            </a:pP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全球</a:t>
            </a:r>
            <a:r>
              <a:rPr lang="en-US" altLang="zh-CN" sz="2600" dirty="0">
                <a:latin typeface="仿宋" pitchFamily="49" charset="-122"/>
                <a:ea typeface="仿宋" pitchFamily="49" charset="-122"/>
              </a:rPr>
              <a:t>90%</a:t>
            </a:r>
            <a:r>
              <a:rPr lang="zh-CN" altLang="en-US" sz="2600" dirty="0">
                <a:latin typeface="仿宋" pitchFamily="49" charset="-122"/>
                <a:ea typeface="仿宋" pitchFamily="49" charset="-122"/>
              </a:rPr>
              <a:t>以上的企业是由家族管理或控制的，如新闻集团和大众公司</a:t>
            </a: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年收入超过</a:t>
            </a:r>
            <a:r>
              <a:rPr lang="en-US" altLang="zh-CN" sz="2600" dirty="0">
                <a:latin typeface="仿宋" pitchFamily="49" charset="-122"/>
                <a:ea typeface="仿宋" pitchFamily="49" charset="-122"/>
              </a:rPr>
              <a:t>$10</a:t>
            </a:r>
            <a:r>
              <a:rPr lang="zh-CN" altLang="en-US" sz="2600" dirty="0">
                <a:latin typeface="仿宋" pitchFamily="49" charset="-122"/>
                <a:ea typeface="仿宋" pitchFamily="49" charset="-122"/>
              </a:rPr>
              <a:t>亿的美国公司中</a:t>
            </a:r>
            <a:r>
              <a:rPr lang="en-US" altLang="zh-CN" sz="2600" dirty="0">
                <a:latin typeface="仿宋" pitchFamily="49" charset="-122"/>
                <a:ea typeface="仿宋" pitchFamily="49" charset="-122"/>
              </a:rPr>
              <a:t>33%</a:t>
            </a:r>
            <a:r>
              <a:rPr lang="zh-CN" altLang="en-US" sz="2600" dirty="0">
                <a:latin typeface="仿宋" pitchFamily="49" charset="-122"/>
                <a:ea typeface="仿宋" pitchFamily="49" charset="-122"/>
              </a:rPr>
              <a:t>为家族拥有或控制，在法德为</a:t>
            </a:r>
            <a:r>
              <a:rPr lang="en-US" altLang="zh-CN" sz="2600" dirty="0">
                <a:latin typeface="仿宋" pitchFamily="49" charset="-122"/>
                <a:ea typeface="仿宋" pitchFamily="49" charset="-122"/>
              </a:rPr>
              <a:t>40%</a:t>
            </a:r>
          </a:p>
          <a:p>
            <a:pPr>
              <a:lnSpc>
                <a:spcPct val="120000"/>
              </a:lnSpc>
              <a:defRPr/>
            </a:pPr>
            <a:r>
              <a:rPr lang="zh-CN" altLang="en-US" sz="2600" dirty="0">
                <a:latin typeface="仿宋" pitchFamily="49" charset="-122"/>
                <a:ea typeface="仿宋" pitchFamily="49" charset="-122"/>
              </a:rPr>
              <a:t>在葡萄牙最富有的</a:t>
            </a:r>
            <a:r>
              <a:rPr lang="en-US" altLang="zh-CN" sz="2600" dirty="0">
                <a:latin typeface="仿宋" pitchFamily="49" charset="-122"/>
                <a:ea typeface="仿宋" pitchFamily="49" charset="-122"/>
              </a:rPr>
              <a:t>10</a:t>
            </a:r>
            <a:r>
              <a:rPr lang="zh-CN" altLang="en-US" sz="2600" dirty="0">
                <a:latin typeface="仿宋" pitchFamily="49" charset="-122"/>
                <a:ea typeface="仿宋" pitchFamily="49" charset="-122"/>
              </a:rPr>
              <a:t>大家族控制该国</a:t>
            </a:r>
            <a:r>
              <a:rPr lang="en-US" altLang="zh-CN" sz="2600" dirty="0">
                <a:latin typeface="仿宋" pitchFamily="49" charset="-122"/>
                <a:ea typeface="仿宋" pitchFamily="49" charset="-122"/>
              </a:rPr>
              <a:t>34%</a:t>
            </a:r>
            <a:r>
              <a:rPr lang="zh-CN" altLang="en-US" sz="2600" dirty="0">
                <a:latin typeface="仿宋" pitchFamily="49" charset="-122"/>
                <a:ea typeface="仿宋" pitchFamily="49" charset="-122"/>
              </a:rPr>
              <a:t>的市值，法国和瑞士为</a:t>
            </a:r>
            <a:r>
              <a:rPr lang="en-US" altLang="zh-CN" sz="2600" dirty="0">
                <a:latin typeface="仿宋" pitchFamily="49" charset="-122"/>
                <a:ea typeface="仿宋" pitchFamily="49" charset="-122"/>
              </a:rPr>
              <a:t>29%</a:t>
            </a:r>
          </a:p>
          <a:p>
            <a:pPr>
              <a:lnSpc>
                <a:spcPct val="120000"/>
              </a:lnSpc>
              <a:defRPr/>
            </a:pPr>
            <a:r>
              <a:rPr lang="zh-CN" altLang="en-US" sz="2600" dirty="0">
                <a:latin typeface="仿宋" pitchFamily="49" charset="-122"/>
                <a:ea typeface="仿宋" pitchFamily="49" charset="-122"/>
              </a:rPr>
              <a:t>英国下院</a:t>
            </a:r>
            <a:r>
              <a:rPr lang="en-US" altLang="zh-CN" sz="2600" dirty="0">
                <a:latin typeface="仿宋" pitchFamily="49" charset="-122"/>
                <a:ea typeface="仿宋" pitchFamily="49" charset="-122"/>
              </a:rPr>
              <a:t>650</a:t>
            </a:r>
            <a:r>
              <a:rPr lang="zh-CN" altLang="en-US" sz="2600" dirty="0">
                <a:latin typeface="仿宋" pitchFamily="49" charset="-122"/>
                <a:ea typeface="仿宋" pitchFamily="49" charset="-122"/>
              </a:rPr>
              <a:t>名议员中有</a:t>
            </a:r>
            <a:r>
              <a:rPr lang="en-US" altLang="zh-CN" sz="2600" dirty="0">
                <a:latin typeface="仿宋" pitchFamily="49" charset="-122"/>
                <a:ea typeface="仿宋" pitchFamily="49" charset="-122"/>
              </a:rPr>
              <a:t>57</a:t>
            </a:r>
            <a:r>
              <a:rPr lang="zh-CN" altLang="en-US" sz="2600" dirty="0">
                <a:latin typeface="仿宋" pitchFamily="49" charset="-122"/>
                <a:ea typeface="仿宋" pitchFamily="49" charset="-122"/>
              </a:rPr>
              <a:t>人与现任或前任议员有亲属关系</a:t>
            </a: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美国州长之子成为州长的概率是婴儿潮时期出生的男性的</a:t>
            </a:r>
            <a:r>
              <a:rPr lang="en-US" altLang="zh-CN" sz="2600" dirty="0">
                <a:latin typeface="仿宋" pitchFamily="49" charset="-122"/>
                <a:ea typeface="仿宋" pitchFamily="49" charset="-122"/>
              </a:rPr>
              <a:t>600</a:t>
            </a:r>
            <a:r>
              <a:rPr lang="zh-CN" altLang="en-US" sz="2600" dirty="0">
                <a:latin typeface="仿宋" pitchFamily="49" charset="-122"/>
                <a:ea typeface="仿宋" pitchFamily="49" charset="-122"/>
              </a:rPr>
              <a:t>倍，参议员之子承接父业的概率是普通人的</a:t>
            </a:r>
            <a:r>
              <a:rPr lang="en-US" altLang="zh-CN" sz="2600" dirty="0">
                <a:latin typeface="仿宋" pitchFamily="49" charset="-122"/>
                <a:ea typeface="仿宋" pitchFamily="49" charset="-122"/>
              </a:rPr>
              <a:t>8500</a:t>
            </a:r>
            <a:r>
              <a:rPr lang="zh-CN" altLang="en-US" sz="2600" dirty="0">
                <a:latin typeface="仿宋" pitchFamily="49" charset="-122"/>
                <a:ea typeface="仿宋" pitchFamily="49" charset="-122"/>
              </a:rPr>
              <a:t>倍</a:t>
            </a:r>
            <a:endParaRPr lang="en-US" altLang="zh-CN" sz="2600" dirty="0">
              <a:latin typeface="仿宋" pitchFamily="49" charset="-122"/>
              <a:ea typeface="仿宋" pitchFamily="49" charset="-122"/>
            </a:endParaRPr>
          </a:p>
          <a:p>
            <a:pPr>
              <a:lnSpc>
                <a:spcPct val="120000"/>
              </a:lnSpc>
              <a:defRPr/>
            </a:pPr>
            <a:r>
              <a:rPr lang="en-US" altLang="zh-CN" sz="2600" dirty="0">
                <a:latin typeface="仿宋" pitchFamily="49" charset="-122"/>
                <a:ea typeface="仿宋" pitchFamily="49" charset="-122"/>
              </a:rPr>
              <a:t>2003</a:t>
            </a:r>
            <a:r>
              <a:rPr lang="zh-CN" altLang="en-US" sz="2600" dirty="0">
                <a:latin typeface="仿宋" pitchFamily="49" charset="-122"/>
                <a:ea typeface="仿宋" pitchFamily="49" charset="-122"/>
              </a:rPr>
              <a:t>年占全球市值</a:t>
            </a:r>
            <a:r>
              <a:rPr lang="en-US" altLang="zh-CN" sz="2600" dirty="0">
                <a:latin typeface="仿宋" pitchFamily="49" charset="-122"/>
                <a:ea typeface="仿宋" pitchFamily="49" charset="-122"/>
              </a:rPr>
              <a:t>8%</a:t>
            </a:r>
            <a:r>
              <a:rPr lang="zh-CN" altLang="en-US" sz="2600" dirty="0">
                <a:latin typeface="仿宋" pitchFamily="49" charset="-122"/>
                <a:ea typeface="仿宋" pitchFamily="49" charset="-122"/>
              </a:rPr>
              <a:t>的公司为国家政治领导人的亲属所控制</a:t>
            </a: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家族王朝持久延续与控制的原因：政治统治将姓氏与人脉相互结合且为例强大；家族公司比上市公司更灵活也更有远见</a:t>
            </a:r>
            <a:endParaRPr lang="en-US" altLang="zh-CN" sz="2600" dirty="0">
              <a:latin typeface="仿宋" pitchFamily="49" charset="-122"/>
              <a:ea typeface="仿宋" pitchFamily="49" charset="-122"/>
            </a:endParaRPr>
          </a:p>
          <a:p>
            <a:pPr>
              <a:lnSpc>
                <a:spcPct val="120000"/>
              </a:lnSpc>
              <a:buFont typeface="Arial" panose="020B0604020202020204" pitchFamily="34" charset="0"/>
              <a:buNone/>
              <a:defRPr/>
            </a:pPr>
            <a:r>
              <a:rPr lang="en-US" altLang="zh-CN" sz="2600" dirty="0">
                <a:latin typeface="仿宋" pitchFamily="49" charset="-122"/>
                <a:ea typeface="仿宋" pitchFamily="49" charset="-122"/>
              </a:rPr>
              <a:t>           </a:t>
            </a:r>
          </a:p>
          <a:p>
            <a:pPr>
              <a:lnSpc>
                <a:spcPct val="120000"/>
              </a:lnSpc>
              <a:buFont typeface="Arial" panose="020B0604020202020204" pitchFamily="34" charset="0"/>
              <a:buNone/>
              <a:defRPr/>
            </a:pPr>
            <a:r>
              <a:rPr lang="en-US" altLang="zh-CN" sz="2600" dirty="0">
                <a:latin typeface="仿宋" pitchFamily="49" charset="-122"/>
                <a:ea typeface="仿宋" pitchFamily="49" charset="-122"/>
              </a:rPr>
              <a:t>                                  </a:t>
            </a:r>
            <a:r>
              <a:rPr lang="en-US" altLang="zh-CN" sz="2600" i="1" dirty="0">
                <a:latin typeface="仿宋" pitchFamily="49" charset="-122"/>
                <a:ea typeface="仿宋" pitchFamily="49" charset="-122"/>
              </a:rPr>
              <a:t>---</a:t>
            </a:r>
            <a:r>
              <a:rPr lang="zh-CN" altLang="en-US" sz="2600" i="1" dirty="0">
                <a:latin typeface="仿宋" pitchFamily="49" charset="-122"/>
                <a:ea typeface="仿宋" pitchFamily="49" charset="-122"/>
              </a:rPr>
              <a:t>载</a:t>
            </a:r>
            <a:r>
              <a:rPr lang="en-US" altLang="zh-CN" sz="2600" i="1" dirty="0">
                <a:latin typeface="仿宋" pitchFamily="49" charset="-122"/>
                <a:ea typeface="仿宋" pitchFamily="49" charset="-122"/>
              </a:rPr>
              <a:t>《</a:t>
            </a:r>
            <a:r>
              <a:rPr lang="zh-CN" altLang="en-US" sz="2600" i="1" dirty="0">
                <a:latin typeface="仿宋" pitchFamily="49" charset="-122"/>
                <a:ea typeface="仿宋" pitchFamily="49" charset="-122"/>
              </a:rPr>
              <a:t>经济学家</a:t>
            </a:r>
            <a:r>
              <a:rPr lang="en-US" altLang="zh-CN" sz="2600" i="1" dirty="0">
                <a:latin typeface="仿宋" pitchFamily="49" charset="-122"/>
                <a:ea typeface="仿宋" pitchFamily="49" charset="-122"/>
              </a:rPr>
              <a:t>》2015-4-18   </a:t>
            </a:r>
            <a:endParaRPr lang="zh-CN" altLang="zh-CN" sz="2600" i="1" dirty="0">
              <a:latin typeface="仿宋" pitchFamily="49" charset="-122"/>
              <a:ea typeface="仿宋" pitchFamily="49" charset="-122"/>
            </a:endParaRPr>
          </a:p>
        </p:txBody>
      </p:sp>
      <p:sp>
        <p:nvSpPr>
          <p:cNvPr id="143364" name="WordArt 4">
            <a:extLst>
              <a:ext uri="{FF2B5EF4-FFF2-40B4-BE49-F238E27FC236}">
                <a16:creationId xmlns:a16="http://schemas.microsoft.com/office/drawing/2014/main" id="{65B1A366-9AD2-44E0-B0AA-E7E3AF46E49E}"/>
              </a:ext>
            </a:extLst>
          </p:cNvPr>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endParaRPr lang="zh-CN" altLang="en-US" sz="3600" kern="10">
              <a:ln w="9525">
                <a:solidFill>
                  <a:schemeClr val="bg1"/>
                </a:solidFill>
                <a:round/>
                <a:headEnd/>
                <a:tailEnd/>
              </a:ln>
              <a:solidFill>
                <a:srgbClr val="FFFFFF"/>
              </a:solidFill>
              <a:latin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95971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755576" y="1268760"/>
            <a:ext cx="7632847" cy="4824536"/>
          </a:xfrm>
        </p:spPr>
        <p:txBody>
          <a:bodyPr>
            <a:normAutofit/>
          </a:bodyPr>
          <a:lstStyle/>
          <a:p>
            <a:pPr algn="ctr">
              <a:buNone/>
            </a:pPr>
            <a:r>
              <a:rPr lang="zh-CN" altLang="zh-CN" b="1" dirty="0">
                <a:ea typeface="Adobe 黑体 Std R" charset="-122"/>
              </a:rPr>
              <a:t>西方专家学者对中国的认知</a:t>
            </a:r>
            <a:endParaRPr lang="zh-CN" altLang="zh-CN" sz="3300" b="1" dirty="0">
              <a:ea typeface="Adobe 黑体 Std R" charset="-122"/>
            </a:endParaRPr>
          </a:p>
          <a:p>
            <a:pPr marL="0" indent="0">
              <a:buNone/>
            </a:pPr>
            <a:endParaRPr lang="zh-CN" altLang="zh-CN" sz="2400" dirty="0">
              <a:latin typeface="仿宋" panose="02010609060101010101" pitchFamily="49" charset="-122"/>
              <a:ea typeface="仿宋" panose="02010609060101010101" pitchFamily="49" charset="-122"/>
            </a:endParaRPr>
          </a:p>
          <a:p>
            <a:r>
              <a:rPr lang="zh-CN" altLang="zh-CN" sz="2400" dirty="0">
                <a:latin typeface="仿宋" panose="02010609060101010101" pitchFamily="49" charset="-122"/>
                <a:ea typeface="仿宋" panose="02010609060101010101" pitchFamily="49" charset="-122"/>
              </a:rPr>
              <a:t>费正清：可能是一个不同于我们的生命体</a:t>
            </a:r>
          </a:p>
          <a:p>
            <a:r>
              <a:rPr lang="zh-CN" altLang="zh-CN" sz="2400" dirty="0">
                <a:latin typeface="仿宋" panose="02010609060101010101" pitchFamily="49" charset="-122"/>
                <a:ea typeface="仿宋" panose="02010609060101010101" pitchFamily="49" charset="-122"/>
              </a:rPr>
              <a:t>柯文：内心深处的渴望</a:t>
            </a:r>
            <a:r>
              <a:rPr lang="en-US" altLang="zh-CN" sz="2400" dirty="0">
                <a:latin typeface="仿宋" panose="02010609060101010101" pitchFamily="49" charset="-122"/>
                <a:ea typeface="仿宋" panose="02010609060101010101" pitchFamily="49" charset="-122"/>
              </a:rPr>
              <a:t>---</a:t>
            </a:r>
            <a:r>
              <a:rPr lang="zh-CN" altLang="zh-CN" sz="2400" dirty="0">
                <a:latin typeface="仿宋" panose="02010609060101010101" pitchFamily="49" charset="-122"/>
                <a:ea typeface="仿宋" panose="02010609060101010101" pitchFamily="49" charset="-122"/>
              </a:rPr>
              <a:t>有朝一日……</a:t>
            </a:r>
          </a:p>
          <a:p>
            <a:r>
              <a:rPr lang="zh-CN" altLang="zh-CN" sz="2400" dirty="0">
                <a:latin typeface="仿宋" panose="02010609060101010101" pitchFamily="49" charset="-122"/>
                <a:ea typeface="仿宋" panose="02010609060101010101" pitchFamily="49" charset="-122"/>
              </a:rPr>
              <a:t>汤因比：最终整合世界的文明</a:t>
            </a:r>
          </a:p>
          <a:p>
            <a:r>
              <a:rPr lang="zh-CN" altLang="zh-CN" sz="2400" dirty="0">
                <a:latin typeface="仿宋" panose="02010609060101010101" pitchFamily="49" charset="-122"/>
                <a:ea typeface="仿宋" panose="02010609060101010101" pitchFamily="49" charset="-122"/>
              </a:rPr>
              <a:t>杰弗里·豪：经济，政治，外交</a:t>
            </a:r>
          </a:p>
          <a:p>
            <a:r>
              <a:rPr lang="zh-CN" altLang="zh-CN" sz="2400" dirty="0">
                <a:latin typeface="仿宋" panose="02010609060101010101" pitchFamily="49" charset="-122"/>
                <a:ea typeface="仿宋" panose="02010609060101010101" pitchFamily="49" charset="-122"/>
              </a:rPr>
              <a:t>米尔斯海默：大国政治的悲剧</a:t>
            </a:r>
          </a:p>
          <a:p>
            <a:r>
              <a:rPr lang="zh-CN" altLang="zh-CN" sz="2400" dirty="0">
                <a:latin typeface="仿宋" panose="02010609060101010101" pitchFamily="49" charset="-122"/>
                <a:ea typeface="仿宋" panose="02010609060101010101" pitchFamily="49" charset="-122"/>
              </a:rPr>
              <a:t>亨廷顿：未来世界大战将在南中国海开打</a:t>
            </a:r>
          </a:p>
          <a:p>
            <a:r>
              <a:rPr lang="zh-CN" altLang="zh-CN" sz="2400" dirty="0">
                <a:latin typeface="仿宋" panose="02010609060101010101" pitchFamily="49" charset="-122"/>
                <a:ea typeface="仿宋" panose="02010609060101010101" pitchFamily="49" charset="-122"/>
              </a:rPr>
              <a:t>萨默斯：三百年后历史学家看待</a:t>
            </a:r>
            <a:r>
              <a:rPr lang="en-US" altLang="zh-CN" sz="2400" dirty="0">
                <a:latin typeface="仿宋" panose="02010609060101010101" pitchFamily="49" charset="-122"/>
                <a:ea typeface="仿宋" panose="02010609060101010101" pitchFamily="49" charset="-122"/>
              </a:rPr>
              <a:t>21</a:t>
            </a:r>
            <a:r>
              <a:rPr lang="zh-CN" altLang="zh-CN" sz="2400" dirty="0">
                <a:latin typeface="仿宋" panose="02010609060101010101" pitchFamily="49" charset="-122"/>
                <a:ea typeface="仿宋" panose="02010609060101010101" pitchFamily="49" charset="-122"/>
              </a:rPr>
              <a:t>世纪</a:t>
            </a:r>
            <a:endParaRPr lang="en-US" altLang="zh-CN" sz="4800" dirty="0">
              <a:latin typeface="Arial" panose="020B0604020202020204" pitchFamily="34" charset="0"/>
            </a:endParaRPr>
          </a:p>
        </p:txBody>
      </p:sp>
      <p:sp>
        <p:nvSpPr>
          <p:cNvPr id="73732"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2136379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755576" y="1268760"/>
            <a:ext cx="7632847" cy="4824536"/>
          </a:xfrm>
        </p:spPr>
        <p:txBody>
          <a:bodyPr>
            <a:normAutofit lnSpcReduction="10000"/>
          </a:bodyPr>
          <a:lstStyle/>
          <a:p>
            <a:pPr algn="ctr">
              <a:buNone/>
            </a:pPr>
            <a:r>
              <a:rPr lang="zh-CN" altLang="en-US" b="1" dirty="0">
                <a:ea typeface="Adobe 黑体 Std R" charset="-122"/>
              </a:rPr>
              <a:t>费正清眼中的中美对峙的根源</a:t>
            </a:r>
            <a:endParaRPr lang="zh-CN" altLang="zh-CN" sz="3300" b="1" dirty="0">
              <a:ea typeface="Adobe 黑体 Std R" charset="-122"/>
            </a:endParaRPr>
          </a:p>
          <a:p>
            <a:pPr marL="0" indent="0">
              <a:buNone/>
            </a:pPr>
            <a:endParaRPr lang="zh-CN" altLang="zh-CN" sz="2400" dirty="0">
              <a:latin typeface="仿宋" panose="02010609060101010101" pitchFamily="49" charset="-122"/>
              <a:ea typeface="仿宋" panose="02010609060101010101" pitchFamily="49" charset="-122"/>
            </a:endParaRPr>
          </a:p>
          <a:p>
            <a:r>
              <a:rPr lang="zh-CN" altLang="zh-CN" sz="2400" dirty="0">
                <a:latin typeface="仿宋" panose="02010609060101010101" pitchFamily="49" charset="-122"/>
                <a:ea typeface="仿宋" panose="02010609060101010101" pitchFamily="49" charset="-122"/>
              </a:rPr>
              <a:t>我们与中国人的真正问题在于我们的不同制度、不同的价值观和对真善美的不同认识</a:t>
            </a:r>
            <a:endParaRPr lang="en-US" altLang="zh-CN" sz="2400" dirty="0">
              <a:latin typeface="仿宋" panose="02010609060101010101" pitchFamily="49" charset="-122"/>
              <a:ea typeface="仿宋" panose="02010609060101010101" pitchFamily="49" charset="-122"/>
            </a:endParaRPr>
          </a:p>
          <a:p>
            <a:r>
              <a:rPr lang="zh-CN" altLang="zh-CN" sz="2400" dirty="0">
                <a:latin typeface="仿宋" panose="02010609060101010101" pitchFamily="49" charset="-122"/>
                <a:ea typeface="仿宋" panose="02010609060101010101" pitchFamily="49" charset="-122"/>
              </a:rPr>
              <a:t>中美两国通向稳定的道路不是通过尼克松、基辛格在实施对中国开放时所划分的那种战略利益的共同性；相反，它是通过识别文化的差异以及对这些差异的认可来实现</a:t>
            </a:r>
            <a:endParaRPr lang="en-US" altLang="zh-CN" sz="2400" dirty="0">
              <a:latin typeface="仿宋" panose="02010609060101010101" pitchFamily="49" charset="-122"/>
              <a:ea typeface="仿宋" panose="02010609060101010101" pitchFamily="49" charset="-122"/>
            </a:endParaRPr>
          </a:p>
          <a:p>
            <a:r>
              <a:rPr lang="zh-CN" altLang="zh-CN" sz="2400" dirty="0">
                <a:latin typeface="仿宋" panose="02010609060101010101" pitchFamily="49" charset="-122"/>
                <a:ea typeface="仿宋" panose="02010609060101010101" pitchFamily="49" charset="-122"/>
              </a:rPr>
              <a:t>简言之，容忍差异是通向未来的关键</a:t>
            </a:r>
            <a:endParaRPr lang="en-US" altLang="zh-CN" sz="2400" dirty="0">
              <a:latin typeface="仿宋" panose="02010609060101010101" pitchFamily="49" charset="-122"/>
              <a:ea typeface="仿宋" panose="02010609060101010101" pitchFamily="49" charset="-122"/>
            </a:endParaRPr>
          </a:p>
          <a:p>
            <a:pPr marL="0" indent="0">
              <a:buNone/>
            </a:pPr>
            <a:endParaRPr lang="en-US" altLang="zh-CN" sz="2400" dirty="0">
              <a:latin typeface="仿宋" panose="02010609060101010101" pitchFamily="49" charset="-122"/>
              <a:ea typeface="仿宋" panose="02010609060101010101" pitchFamily="49" charset="-122"/>
            </a:endParaRPr>
          </a:p>
          <a:p>
            <a:pPr marL="0" indent="0">
              <a:buNone/>
            </a:pPr>
            <a:r>
              <a:rPr lang="en-US" altLang="zh-CN" sz="2400" dirty="0">
                <a:latin typeface="仿宋" panose="02010609060101010101" pitchFamily="49" charset="-122"/>
                <a:ea typeface="仿宋" panose="02010609060101010101" pitchFamily="49" charset="-122"/>
              </a:rPr>
              <a:t>       </a:t>
            </a:r>
            <a:r>
              <a:rPr lang="en-US" altLang="zh-CN" sz="2400" i="1" dirty="0">
                <a:latin typeface="仿宋" panose="02010609060101010101" pitchFamily="49" charset="-122"/>
                <a:ea typeface="仿宋" panose="02010609060101010101" pitchFamily="49" charset="-122"/>
              </a:rPr>
              <a:t>----</a:t>
            </a:r>
            <a:r>
              <a:rPr lang="zh-CN" altLang="en-US" sz="2400" i="1" dirty="0">
                <a:latin typeface="仿宋" panose="02010609060101010101" pitchFamily="49" charset="-122"/>
                <a:ea typeface="仿宋" panose="02010609060101010101" pitchFamily="49" charset="-122"/>
              </a:rPr>
              <a:t>转引自</a:t>
            </a:r>
            <a:r>
              <a:rPr lang="zh-CN" altLang="zh-CN" sz="2400" i="1" dirty="0">
                <a:latin typeface="仿宋" panose="02010609060101010101" pitchFamily="49" charset="-122"/>
                <a:ea typeface="仿宋" panose="02010609060101010101" pitchFamily="49" charset="-122"/>
              </a:rPr>
              <a:t>埃文斯《费正清看中国》，上海人民出版社</a:t>
            </a:r>
            <a:r>
              <a:rPr lang="en-US" altLang="zh-CN" sz="2400" i="1" dirty="0">
                <a:latin typeface="仿宋" panose="02010609060101010101" pitchFamily="49" charset="-122"/>
                <a:ea typeface="仿宋" panose="02010609060101010101" pitchFamily="49" charset="-122"/>
              </a:rPr>
              <a:t>1995</a:t>
            </a:r>
            <a:r>
              <a:rPr lang="zh-CN" altLang="zh-CN" sz="2400" i="1" dirty="0">
                <a:latin typeface="仿宋" panose="02010609060101010101" pitchFamily="49" charset="-122"/>
                <a:ea typeface="仿宋" panose="02010609060101010101" pitchFamily="49" charset="-122"/>
              </a:rPr>
              <a:t>年版，第</a:t>
            </a:r>
            <a:r>
              <a:rPr lang="en-US" altLang="zh-CN" sz="2400" i="1" dirty="0">
                <a:latin typeface="仿宋" panose="02010609060101010101" pitchFamily="49" charset="-122"/>
                <a:ea typeface="仿宋" panose="02010609060101010101" pitchFamily="49" charset="-122"/>
              </a:rPr>
              <a:t>402</a:t>
            </a:r>
            <a:r>
              <a:rPr lang="zh-CN" altLang="zh-CN" sz="2400" i="1" dirty="0">
                <a:latin typeface="仿宋" panose="02010609060101010101" pitchFamily="49" charset="-122"/>
                <a:ea typeface="仿宋" panose="02010609060101010101" pitchFamily="49" charset="-122"/>
              </a:rPr>
              <a:t>页</a:t>
            </a:r>
          </a:p>
        </p:txBody>
      </p:sp>
      <p:sp>
        <p:nvSpPr>
          <p:cNvPr id="73732"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699057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214313" y="1214438"/>
            <a:ext cx="8750300" cy="5072062"/>
          </a:xfrm>
        </p:spPr>
        <p:txBody>
          <a:bodyPr>
            <a:normAutofit fontScale="25000" lnSpcReduction="20000"/>
          </a:bodyPr>
          <a:lstStyle/>
          <a:p>
            <a:pPr algn="ctr">
              <a:buFont typeface="Arial" pitchFamily="34" charset="0"/>
              <a:buNone/>
              <a:defRPr/>
            </a:pPr>
            <a:r>
              <a:rPr lang="zh-CN" altLang="zh-CN" sz="12800" b="1" dirty="0">
                <a:latin typeface="微软雅黑" pitchFamily="34" charset="-122"/>
                <a:ea typeface="微软雅黑" pitchFamily="34" charset="-122"/>
                <a:cs typeface="+mj-cs"/>
              </a:rPr>
              <a:t>亨廷顿：《文明的冲突与世界秩序的重建》</a:t>
            </a:r>
            <a:r>
              <a:rPr lang="en-US" altLang="zh-CN" sz="12800" b="1" dirty="0">
                <a:latin typeface="微软雅黑" pitchFamily="34" charset="-122"/>
                <a:ea typeface="微软雅黑" pitchFamily="34" charset="-122"/>
                <a:cs typeface="+mj-cs"/>
              </a:rPr>
              <a:t>(I)</a:t>
            </a:r>
          </a:p>
          <a:p>
            <a:pPr algn="ctr">
              <a:buFont typeface="Arial" pitchFamily="34" charset="0"/>
              <a:buNone/>
              <a:defRPr/>
            </a:pPr>
            <a:endParaRPr lang="zh-CN" altLang="zh-CN" sz="2800" b="1" dirty="0">
              <a:latin typeface="黑体" pitchFamily="49" charset="-122"/>
              <a:ea typeface="黑体" pitchFamily="49" charset="-122"/>
              <a:cs typeface="+mj-cs"/>
            </a:endParaRPr>
          </a:p>
          <a:p>
            <a:pPr>
              <a:lnSpc>
                <a:spcPct val="120000"/>
              </a:lnSpc>
              <a:buFont typeface="Arial" pitchFamily="34" charset="0"/>
              <a:buNone/>
              <a:defRPr/>
            </a:pPr>
            <a:r>
              <a:rPr lang="en-US" altLang="zh-CN" sz="9600" b="1" dirty="0">
                <a:latin typeface="仿宋" pitchFamily="49" charset="-122"/>
                <a:ea typeface="仿宋" pitchFamily="49" charset="-122"/>
              </a:rPr>
              <a:t>    </a:t>
            </a:r>
            <a:r>
              <a:rPr lang="zh-CN" sz="9600" b="1" dirty="0">
                <a:latin typeface="仿宋" pitchFamily="49" charset="-122"/>
                <a:ea typeface="仿宋" pitchFamily="49" charset="-122"/>
              </a:rPr>
              <a:t>主题：</a:t>
            </a:r>
            <a:endParaRPr lang="en-US" altLang="zh-CN" sz="9600" b="1" dirty="0">
              <a:latin typeface="仿宋" pitchFamily="49" charset="-122"/>
              <a:ea typeface="仿宋" pitchFamily="49" charset="-122"/>
            </a:endParaRPr>
          </a:p>
          <a:p>
            <a:pPr>
              <a:lnSpc>
                <a:spcPct val="120000"/>
              </a:lnSpc>
              <a:defRPr/>
            </a:pPr>
            <a:r>
              <a:rPr lang="zh-CN" sz="9600" dirty="0">
                <a:latin typeface="仿宋" pitchFamily="49" charset="-122"/>
                <a:ea typeface="仿宋" pitchFamily="49" charset="-122"/>
              </a:rPr>
              <a:t>文化和文化认同（它在最广泛的层面上是文明认同）形成了冷战后世界上的结合、分裂和冲突模式</a:t>
            </a:r>
            <a:endParaRPr lang="en-US" altLang="zh-CN" sz="9600" dirty="0">
              <a:latin typeface="仿宋" pitchFamily="49" charset="-122"/>
              <a:ea typeface="仿宋" pitchFamily="49" charset="-122"/>
            </a:endParaRPr>
          </a:p>
          <a:p>
            <a:pPr>
              <a:lnSpc>
                <a:spcPct val="120000"/>
              </a:lnSpc>
              <a:buFont typeface="Arial" pitchFamily="34" charset="0"/>
              <a:buNone/>
              <a:defRPr/>
            </a:pPr>
            <a:r>
              <a:rPr lang="en-US" altLang="zh-CN" sz="9600" b="1" dirty="0">
                <a:latin typeface="仿宋" pitchFamily="49" charset="-122"/>
                <a:ea typeface="仿宋" pitchFamily="49" charset="-122"/>
              </a:rPr>
              <a:t>    </a:t>
            </a:r>
            <a:r>
              <a:rPr lang="zh-CN" altLang="en-US" sz="9600" b="1" dirty="0">
                <a:latin typeface="仿宋" pitchFamily="49" charset="-122"/>
                <a:ea typeface="仿宋" pitchFamily="49" charset="-122"/>
              </a:rPr>
              <a:t>五个</a:t>
            </a:r>
            <a:r>
              <a:rPr lang="zh-CN" sz="9600" b="1" dirty="0">
                <a:latin typeface="仿宋" pitchFamily="49" charset="-122"/>
                <a:ea typeface="仿宋" pitchFamily="49" charset="-122"/>
              </a:rPr>
              <a:t>命题：</a:t>
            </a:r>
            <a:endParaRPr lang="en-US" altLang="zh-CN" sz="9600" b="1" dirty="0">
              <a:latin typeface="仿宋" pitchFamily="49" charset="-122"/>
              <a:ea typeface="仿宋" pitchFamily="49" charset="-122"/>
            </a:endParaRPr>
          </a:p>
          <a:p>
            <a:pPr>
              <a:lnSpc>
                <a:spcPct val="120000"/>
              </a:lnSpc>
              <a:defRPr/>
            </a:pPr>
            <a:r>
              <a:rPr lang="zh-CN" sz="9600" dirty="0">
                <a:latin typeface="仿宋" pitchFamily="49" charset="-122"/>
                <a:ea typeface="仿宋" pitchFamily="49" charset="-122"/>
              </a:rPr>
              <a:t>历史上全球政治第一次成为多级的和多文明的，现代化有别于西方化，它既没有产生任何有意义的普世文明，也没有产生非西方社会的西方化</a:t>
            </a:r>
            <a:endParaRPr lang="en-US" altLang="zh-CN" sz="9600" dirty="0">
              <a:latin typeface="仿宋" pitchFamily="49" charset="-122"/>
              <a:ea typeface="仿宋" pitchFamily="49" charset="-122"/>
            </a:endParaRPr>
          </a:p>
          <a:p>
            <a:pPr>
              <a:lnSpc>
                <a:spcPct val="120000"/>
              </a:lnSpc>
              <a:defRPr/>
            </a:pPr>
            <a:r>
              <a:rPr lang="zh-CN" sz="9600" dirty="0">
                <a:latin typeface="仿宋" pitchFamily="49" charset="-122"/>
                <a:ea typeface="仿宋" pitchFamily="49" charset="-122"/>
              </a:rPr>
              <a:t>文明之间的均势政治发生变化，西方的影响在相对下降，亚洲文明在扩张其经济、军事和政治权力，伊斯兰世界正在出现人口爆炸，非西方文明在重新肯定自己的文化价值</a:t>
            </a:r>
          </a:p>
        </p:txBody>
      </p:sp>
      <p:sp>
        <p:nvSpPr>
          <p:cNvPr id="66564"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285750" y="1071563"/>
            <a:ext cx="8678863" cy="5214937"/>
          </a:xfrm>
        </p:spPr>
        <p:txBody>
          <a:bodyPr>
            <a:normAutofit fontScale="25000" lnSpcReduction="20000"/>
          </a:bodyPr>
          <a:lstStyle/>
          <a:p>
            <a:pPr algn="ctr">
              <a:buFont typeface="Arial" pitchFamily="34" charset="0"/>
              <a:buNone/>
              <a:defRPr/>
            </a:pPr>
            <a:r>
              <a:rPr lang="zh-CN" altLang="zh-CN" sz="12800" b="1" dirty="0">
                <a:latin typeface="微软雅黑" pitchFamily="34" charset="-122"/>
                <a:ea typeface="微软雅黑" pitchFamily="34" charset="-122"/>
                <a:cs typeface="+mj-cs"/>
              </a:rPr>
              <a:t>亨廷顿：《文明的冲突与世界秩序的重建》</a:t>
            </a:r>
            <a:r>
              <a:rPr lang="en-US" altLang="zh-CN" sz="12800" b="1" dirty="0">
                <a:latin typeface="微软雅黑" pitchFamily="34" charset="-122"/>
                <a:ea typeface="微软雅黑" pitchFamily="34" charset="-122"/>
                <a:cs typeface="+mj-cs"/>
              </a:rPr>
              <a:t>(II)</a:t>
            </a:r>
          </a:p>
          <a:p>
            <a:pPr algn="ctr">
              <a:buFont typeface="Arial" pitchFamily="34" charset="0"/>
              <a:buNone/>
              <a:defRPr/>
            </a:pPr>
            <a:endParaRPr lang="zh-CN" altLang="zh-CN" sz="2800" b="1" dirty="0">
              <a:latin typeface="黑体" pitchFamily="49" charset="-122"/>
              <a:ea typeface="黑体" pitchFamily="49" charset="-122"/>
              <a:cs typeface="+mj-cs"/>
            </a:endParaRPr>
          </a:p>
          <a:p>
            <a:pPr>
              <a:lnSpc>
                <a:spcPct val="120000"/>
              </a:lnSpc>
              <a:defRPr/>
            </a:pPr>
            <a:r>
              <a:rPr lang="zh-CN" sz="9600" dirty="0">
                <a:latin typeface="仿宋" pitchFamily="49" charset="-122"/>
                <a:ea typeface="仿宋" pitchFamily="49" charset="-122"/>
              </a:rPr>
              <a:t>以文明</a:t>
            </a:r>
            <a:r>
              <a:rPr lang="zh-CN" altLang="en-US" sz="9600" dirty="0">
                <a:latin typeface="仿宋" pitchFamily="49" charset="-122"/>
                <a:ea typeface="仿宋" pitchFamily="49" charset="-122"/>
              </a:rPr>
              <a:t>为基础</a:t>
            </a:r>
            <a:r>
              <a:rPr lang="zh-CN" sz="9600" dirty="0">
                <a:latin typeface="仿宋" pitchFamily="49" charset="-122"/>
                <a:ea typeface="仿宋" pitchFamily="49" charset="-122"/>
              </a:rPr>
              <a:t>的世界秩序正在出现，文化类同社会</a:t>
            </a:r>
            <a:r>
              <a:rPr lang="zh-CN" altLang="en-US" sz="9600" dirty="0">
                <a:latin typeface="仿宋" pitchFamily="49" charset="-122"/>
                <a:ea typeface="仿宋" pitchFamily="49" charset="-122"/>
              </a:rPr>
              <a:t>将</a:t>
            </a:r>
            <a:r>
              <a:rPr lang="zh-CN" sz="9600" dirty="0">
                <a:latin typeface="仿宋" pitchFamily="49" charset="-122"/>
                <a:ea typeface="仿宋" pitchFamily="49" charset="-122"/>
              </a:rPr>
              <a:t>相互合作，国家围绕着其文明的领导国或核心国来划分自己的归属</a:t>
            </a:r>
            <a:endParaRPr lang="en-US" altLang="zh-CN" sz="9600" dirty="0">
              <a:latin typeface="仿宋" pitchFamily="49" charset="-122"/>
              <a:ea typeface="仿宋" pitchFamily="49" charset="-122"/>
            </a:endParaRPr>
          </a:p>
          <a:p>
            <a:pPr>
              <a:lnSpc>
                <a:spcPct val="120000"/>
              </a:lnSpc>
              <a:defRPr/>
            </a:pPr>
            <a:r>
              <a:rPr lang="zh-CN" sz="9600" dirty="0">
                <a:latin typeface="仿宋" pitchFamily="49" charset="-122"/>
                <a:ea typeface="仿宋" pitchFamily="49" charset="-122"/>
              </a:rPr>
              <a:t>西方国家的普遍主义日益把它们引向同其他文明的冲突，最严重的是同伊斯兰和中国的冲突；西方的生存依赖于美国人重新肯定他们对西方的认同，以及西方人把自己的文明看做是独特的而非普遍的，并团结起来保护自己的文化</a:t>
            </a:r>
            <a:endParaRPr lang="en-US" altLang="zh-CN" sz="9600" dirty="0">
              <a:latin typeface="仿宋" pitchFamily="49" charset="-122"/>
              <a:ea typeface="仿宋" pitchFamily="49" charset="-122"/>
            </a:endParaRPr>
          </a:p>
          <a:p>
            <a:pPr>
              <a:lnSpc>
                <a:spcPct val="120000"/>
              </a:lnSpc>
              <a:defRPr/>
            </a:pPr>
            <a:r>
              <a:rPr lang="zh-CN" sz="9600" dirty="0">
                <a:latin typeface="仿宋" pitchFamily="49" charset="-122"/>
                <a:ea typeface="仿宋" pitchFamily="49" charset="-122"/>
              </a:rPr>
              <a:t>避免全球的文明战争，要靠世界领导人愿意维持全球政治的多文明特征并为此进行合作</a:t>
            </a:r>
            <a:endParaRPr lang="en-US" altLang="zh-CN" sz="9600" dirty="0">
              <a:latin typeface="仿宋" pitchFamily="49" charset="-122"/>
              <a:ea typeface="仿宋" pitchFamily="49" charset="-122"/>
            </a:endParaRPr>
          </a:p>
          <a:p>
            <a:pPr>
              <a:lnSpc>
                <a:spcPct val="120000"/>
              </a:lnSpc>
              <a:buFont typeface="Arial" pitchFamily="34" charset="0"/>
              <a:buNone/>
              <a:defRPr/>
            </a:pPr>
            <a:endParaRPr lang="en-US" altLang="zh-CN" sz="9600" dirty="0">
              <a:latin typeface="仿宋" pitchFamily="49" charset="-122"/>
              <a:ea typeface="仿宋" pitchFamily="49" charset="-122"/>
            </a:endParaRPr>
          </a:p>
          <a:p>
            <a:pPr>
              <a:lnSpc>
                <a:spcPct val="120000"/>
              </a:lnSpc>
              <a:buFont typeface="Arial" pitchFamily="34" charset="0"/>
              <a:buNone/>
              <a:defRPr/>
            </a:pPr>
            <a:r>
              <a:rPr lang="en-US" altLang="zh-CN" sz="9600" dirty="0">
                <a:latin typeface="仿宋" pitchFamily="49" charset="-122"/>
                <a:ea typeface="仿宋" pitchFamily="49" charset="-122"/>
              </a:rPr>
              <a:t>   </a:t>
            </a:r>
            <a:r>
              <a:rPr lang="zh-CN" sz="9600" i="1" dirty="0">
                <a:latin typeface="仿宋" pitchFamily="49" charset="-122"/>
                <a:ea typeface="仿宋" pitchFamily="49" charset="-122"/>
              </a:rPr>
              <a:t>“对于那些正在寻求认同和重新创造种族性的人们来说，敌人是必不可少的，而潜在的最危险的敌人会出现在世界主要文明的断层线上”（页</a:t>
            </a:r>
            <a:r>
              <a:rPr lang="en-US" sz="9600" i="1" dirty="0">
                <a:latin typeface="仿宋" pitchFamily="49" charset="-122"/>
                <a:ea typeface="仿宋" pitchFamily="49" charset="-122"/>
              </a:rPr>
              <a:t>4</a:t>
            </a:r>
            <a:r>
              <a:rPr lang="zh-CN" sz="9600" i="1" dirty="0">
                <a:latin typeface="仿宋" pitchFamily="49" charset="-122"/>
                <a:ea typeface="仿宋" pitchFamily="49" charset="-122"/>
              </a:rPr>
              <a:t>）</a:t>
            </a:r>
            <a:endParaRPr lang="en-US" altLang="zh-CN" sz="9600" i="1" dirty="0">
              <a:latin typeface="仿宋" pitchFamily="49" charset="-122"/>
              <a:ea typeface="仿宋" pitchFamily="49" charset="-122"/>
            </a:endParaRPr>
          </a:p>
          <a:p>
            <a:pPr>
              <a:lnSpc>
                <a:spcPct val="120000"/>
              </a:lnSpc>
              <a:defRPr/>
            </a:pPr>
            <a:endParaRPr lang="zh-CN" sz="8000" dirty="0">
              <a:latin typeface="仿宋" pitchFamily="49" charset="-122"/>
              <a:ea typeface="仿宋" pitchFamily="49" charset="-122"/>
            </a:endParaRPr>
          </a:p>
        </p:txBody>
      </p:sp>
      <p:sp>
        <p:nvSpPr>
          <p:cNvPr id="67588"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755576" y="1268760"/>
            <a:ext cx="7632847" cy="4824536"/>
          </a:xfrm>
        </p:spPr>
        <p:txBody>
          <a:bodyPr>
            <a:normAutofit fontScale="77500" lnSpcReduction="20000"/>
          </a:bodyPr>
          <a:lstStyle/>
          <a:p>
            <a:pPr algn="ctr">
              <a:buNone/>
            </a:pPr>
            <a:r>
              <a:rPr lang="zh-CN" altLang="zh-CN" sz="4100" b="1" dirty="0">
                <a:ea typeface="Adobe 黑体 Std R" charset="-122"/>
              </a:rPr>
              <a:t>美国未来十年面临的六</a:t>
            </a:r>
            <a:r>
              <a:rPr lang="zh-CN" altLang="en-US" sz="4100" b="1" dirty="0">
                <a:ea typeface="Adobe 黑体 Std R" charset="-122"/>
              </a:rPr>
              <a:t>大</a:t>
            </a:r>
            <a:r>
              <a:rPr lang="zh-CN" altLang="zh-CN" sz="4100" b="1" dirty="0">
                <a:ea typeface="Adobe 黑体 Std R" charset="-122"/>
              </a:rPr>
              <a:t>挑战</a:t>
            </a:r>
            <a:r>
              <a:rPr lang="zh-CN" altLang="en-US" sz="4100" b="1" dirty="0">
                <a:ea typeface="Adobe 黑体 Std R" charset="-122"/>
              </a:rPr>
              <a:t>（</a:t>
            </a:r>
            <a:r>
              <a:rPr lang="en-US" altLang="zh-CN" sz="4100" b="1" dirty="0">
                <a:ea typeface="Adobe 黑体 Std R" charset="-122"/>
              </a:rPr>
              <a:t>2000</a:t>
            </a:r>
            <a:r>
              <a:rPr lang="zh-CN" altLang="en-US" sz="4100" b="1" dirty="0">
                <a:ea typeface="Adobe 黑体 Std R" charset="-122"/>
              </a:rPr>
              <a:t>）</a:t>
            </a:r>
            <a:endParaRPr lang="zh-CN" altLang="zh-CN" sz="4100" b="1" dirty="0">
              <a:ea typeface="Adobe 黑体 Std R" charset="-122"/>
            </a:endParaRPr>
          </a:p>
          <a:p>
            <a:pPr>
              <a:buFont typeface="Arial" panose="020B0604020202020204" pitchFamily="34" charset="0"/>
              <a:buNone/>
            </a:pPr>
            <a:endParaRPr lang="en-US" altLang="zh-CN" sz="3300" dirty="0"/>
          </a:p>
          <a:p>
            <a:pPr marL="0" lvl="0" indent="0">
              <a:lnSpc>
                <a:spcPct val="120000"/>
              </a:lnSpc>
              <a:spcBef>
                <a:spcPct val="0"/>
              </a:spcBef>
              <a:buNone/>
            </a:pPr>
            <a:r>
              <a:rPr lang="zh-CN" altLang="zh-CN" sz="2400" dirty="0">
                <a:latin typeface="仿宋" panose="02010609060101010101" pitchFamily="49" charset="-122"/>
                <a:ea typeface="仿宋" panose="02010609060101010101" pitchFamily="49" charset="-122"/>
              </a:rPr>
              <a:t>（</a:t>
            </a:r>
            <a:r>
              <a:rPr lang="en-US" altLang="zh-CN" sz="2400" dirty="0">
                <a:latin typeface="仿宋" panose="02010609060101010101" pitchFamily="49" charset="-122"/>
                <a:ea typeface="仿宋" panose="02010609060101010101" pitchFamily="49" charset="-122"/>
              </a:rPr>
              <a:t>1</a:t>
            </a:r>
            <a:r>
              <a:rPr lang="zh-CN" altLang="en-US" sz="2400" dirty="0">
                <a:latin typeface="仿宋" panose="02010609060101010101" pitchFamily="49" charset="-122"/>
                <a:ea typeface="仿宋" panose="02010609060101010101" pitchFamily="49" charset="-122"/>
              </a:rPr>
              <a:t>）加强与日本和欧盟的战略伙伴关系，尽管现在还没有形成不可抵抗的威胁</a:t>
            </a:r>
          </a:p>
          <a:p>
            <a:pPr marL="0" lvl="0" indent="0">
              <a:lnSpc>
                <a:spcPct val="120000"/>
              </a:lnSpc>
              <a:spcBef>
                <a:spcPct val="0"/>
              </a:spcBef>
              <a:buNone/>
            </a:pPr>
            <a:r>
              <a:rPr lang="zh-CN" altLang="en-US" sz="2400" dirty="0">
                <a:latin typeface="仿宋" panose="02010609060101010101" pitchFamily="49" charset="-122"/>
                <a:ea typeface="仿宋" panose="02010609060101010101" pitchFamily="49" charset="-122"/>
              </a:rPr>
              <a:t>（</a:t>
            </a:r>
            <a:r>
              <a:rPr lang="en-US" altLang="zh-CN" sz="2400" dirty="0">
                <a:latin typeface="仿宋" panose="02010609060101010101" pitchFamily="49" charset="-122"/>
                <a:ea typeface="仿宋" panose="02010609060101010101" pitchFamily="49" charset="-122"/>
              </a:rPr>
              <a:t>2</a:t>
            </a:r>
            <a:r>
              <a:rPr lang="zh-CN" altLang="en-US" sz="2400" dirty="0">
                <a:latin typeface="仿宋" panose="02010609060101010101" pitchFamily="49" charset="-122"/>
                <a:ea typeface="仿宋" panose="02010609060101010101" pitchFamily="49" charset="-122"/>
              </a:rPr>
              <a:t>）使中国更加方便地进入世界舞台</a:t>
            </a:r>
          </a:p>
          <a:p>
            <a:pPr marL="0" lvl="0" indent="0">
              <a:lnSpc>
                <a:spcPct val="120000"/>
              </a:lnSpc>
              <a:spcBef>
                <a:spcPct val="0"/>
              </a:spcBef>
              <a:buNone/>
            </a:pPr>
            <a:r>
              <a:rPr lang="zh-CN" altLang="en-US" sz="2400" dirty="0">
                <a:latin typeface="仿宋" panose="02010609060101010101" pitchFamily="49" charset="-122"/>
                <a:ea typeface="仿宋" panose="02010609060101010101" pitchFamily="49" charset="-122"/>
              </a:rPr>
              <a:t>（</a:t>
            </a:r>
            <a:r>
              <a:rPr lang="en-US" altLang="zh-CN" sz="2400" dirty="0">
                <a:latin typeface="仿宋" panose="02010609060101010101" pitchFamily="49" charset="-122"/>
                <a:ea typeface="仿宋" panose="02010609060101010101" pitchFamily="49" charset="-122"/>
              </a:rPr>
              <a:t>3</a:t>
            </a:r>
            <a:r>
              <a:rPr lang="zh-CN" altLang="en-US" sz="2400" dirty="0">
                <a:latin typeface="仿宋" panose="02010609060101010101" pitchFamily="49" charset="-122"/>
                <a:ea typeface="仿宋" panose="02010609060101010101" pitchFamily="49" charset="-122"/>
              </a:rPr>
              <a:t>）控制核武器和核武器可用原料的发展，并且牵制生化武器的扩散</a:t>
            </a:r>
          </a:p>
          <a:p>
            <a:pPr marL="0" lvl="0" indent="0">
              <a:lnSpc>
                <a:spcPct val="120000"/>
              </a:lnSpc>
              <a:spcBef>
                <a:spcPct val="0"/>
              </a:spcBef>
              <a:buNone/>
            </a:pPr>
            <a:r>
              <a:rPr lang="zh-CN" altLang="en-US" sz="2400" dirty="0">
                <a:latin typeface="仿宋" panose="02010609060101010101" pitchFamily="49" charset="-122"/>
                <a:ea typeface="仿宋" panose="02010609060101010101" pitchFamily="49" charset="-122"/>
              </a:rPr>
              <a:t>（</a:t>
            </a:r>
            <a:r>
              <a:rPr lang="en-US" altLang="zh-CN" sz="2400" dirty="0">
                <a:latin typeface="仿宋" panose="02010609060101010101" pitchFamily="49" charset="-122"/>
                <a:ea typeface="仿宋" panose="02010609060101010101" pitchFamily="49" charset="-122"/>
              </a:rPr>
              <a:t>4</a:t>
            </a:r>
            <a:r>
              <a:rPr lang="zh-CN" altLang="en-US" sz="2400" dirty="0">
                <a:latin typeface="仿宋" panose="02010609060101010101" pitchFamily="49" charset="-122"/>
                <a:ea typeface="仿宋" panose="02010609060101010101" pitchFamily="49" charset="-122"/>
              </a:rPr>
              <a:t>）防止俄罗斯权威主义的逆转或瓦解而导致混乱</a:t>
            </a:r>
          </a:p>
          <a:p>
            <a:pPr marL="0" lvl="0" indent="0">
              <a:lnSpc>
                <a:spcPct val="120000"/>
              </a:lnSpc>
              <a:spcBef>
                <a:spcPct val="0"/>
              </a:spcBef>
              <a:buNone/>
            </a:pPr>
            <a:r>
              <a:rPr lang="zh-CN" altLang="en-US" sz="2400" dirty="0">
                <a:latin typeface="仿宋" panose="02010609060101010101" pitchFamily="49" charset="-122"/>
                <a:ea typeface="仿宋" panose="02010609060101010101" pitchFamily="49" charset="-122"/>
              </a:rPr>
              <a:t>（</a:t>
            </a:r>
            <a:r>
              <a:rPr lang="en-US" altLang="zh-CN" sz="2400" dirty="0">
                <a:latin typeface="仿宋" panose="02010609060101010101" pitchFamily="49" charset="-122"/>
                <a:ea typeface="仿宋" panose="02010609060101010101" pitchFamily="49" charset="-122"/>
              </a:rPr>
              <a:t>5</a:t>
            </a:r>
            <a:r>
              <a:rPr lang="zh-CN" altLang="en-US" sz="2400" dirty="0">
                <a:latin typeface="仿宋" panose="02010609060101010101" pitchFamily="49" charset="-122"/>
                <a:ea typeface="仿宋" panose="02010609060101010101" pitchFamily="49" charset="-122"/>
              </a:rPr>
              <a:t>）保持美国独一无二的领导地位，包括军事、人力资本以及国际信用等方面</a:t>
            </a:r>
          </a:p>
          <a:p>
            <a:pPr marL="0" lvl="0" indent="0">
              <a:lnSpc>
                <a:spcPct val="120000"/>
              </a:lnSpc>
              <a:spcBef>
                <a:spcPct val="0"/>
              </a:spcBef>
              <a:buNone/>
            </a:pPr>
            <a:r>
              <a:rPr lang="zh-CN" altLang="en-US" sz="2400" dirty="0">
                <a:latin typeface="仿宋" panose="02010609060101010101" pitchFamily="49" charset="-122"/>
                <a:ea typeface="仿宋" panose="02010609060101010101" pitchFamily="49" charset="-122"/>
              </a:rPr>
              <a:t>（</a:t>
            </a:r>
            <a:r>
              <a:rPr lang="en-US" altLang="zh-CN" sz="2400" dirty="0">
                <a:latin typeface="仿宋" panose="02010609060101010101" pitchFamily="49" charset="-122"/>
                <a:ea typeface="仿宋" panose="02010609060101010101" pitchFamily="49" charset="-122"/>
              </a:rPr>
              <a:t>6</a:t>
            </a:r>
            <a:r>
              <a:rPr lang="zh-CN" altLang="en-US" sz="2400" dirty="0">
                <a:latin typeface="仿宋" panose="02010609060101010101" pitchFamily="49" charset="-122"/>
                <a:ea typeface="仿宋" panose="02010609060101010101" pitchFamily="49" charset="-122"/>
              </a:rPr>
              <a:t>）整合美国在经济、技术、军事和政治等方面前所未有的优势以形成</a:t>
            </a:r>
            <a:r>
              <a:rPr lang="en-US" altLang="zh-CN" sz="2400" dirty="0">
                <a:latin typeface="仿宋" panose="02010609060101010101" pitchFamily="49" charset="-122"/>
                <a:ea typeface="仿宋" panose="02010609060101010101" pitchFamily="49" charset="-122"/>
              </a:rPr>
              <a:t>21</a:t>
            </a:r>
            <a:r>
              <a:rPr lang="zh-CN" altLang="en-US" sz="2400" dirty="0">
                <a:latin typeface="仿宋" panose="02010609060101010101" pitchFamily="49" charset="-122"/>
                <a:ea typeface="仿宋" panose="02010609060101010101" pitchFamily="49" charset="-122"/>
              </a:rPr>
              <a:t>世纪的全球体系，提升美国、盟友和世界的自由、和平和繁荣</a:t>
            </a:r>
          </a:p>
          <a:p>
            <a:pPr marL="0" lvl="0" indent="0">
              <a:spcBef>
                <a:spcPct val="0"/>
              </a:spcBef>
              <a:buNone/>
            </a:pPr>
            <a:endParaRPr lang="en-US" altLang="zh-CN" sz="2400" dirty="0">
              <a:latin typeface="Times New Roman" panose="02020603050405020304" pitchFamily="18" charset="0"/>
              <a:ea typeface="宋体" panose="02010600030101010101" pitchFamily="2" charset="-122"/>
              <a:cs typeface="Times New Roman" panose="02020603050405020304" pitchFamily="18" charset="0"/>
            </a:endParaRPr>
          </a:p>
          <a:p>
            <a:pPr marL="0" lvl="0" indent="0">
              <a:spcBef>
                <a:spcPct val="0"/>
              </a:spcBef>
              <a:buNone/>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---The Commission on America’s National Interests, </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America’s National Interests</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July, 2000,</a:t>
            </a:r>
            <a:endParaRPr lang="en-US" altLang="zh-CN" sz="4800" dirty="0">
              <a:latin typeface="Arial" panose="020B0604020202020204" pitchFamily="34" charset="0"/>
            </a:endParaRPr>
          </a:p>
        </p:txBody>
      </p:sp>
      <p:sp>
        <p:nvSpPr>
          <p:cNvPr id="73732"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3114104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539552" y="1052736"/>
            <a:ext cx="8136904" cy="5256584"/>
          </a:xfrm>
        </p:spPr>
        <p:txBody>
          <a:bodyPr>
            <a:normAutofit fontScale="85000" lnSpcReduction="20000"/>
          </a:bodyPr>
          <a:lstStyle/>
          <a:p>
            <a:pPr algn="ctr">
              <a:buNone/>
            </a:pPr>
            <a:r>
              <a:rPr lang="zh-CN" altLang="en-US" b="1" dirty="0">
                <a:ea typeface="Adobe 黑体 Std R" charset="-122"/>
              </a:rPr>
              <a:t>把握国际形势要树立正确的“三观”</a:t>
            </a:r>
            <a:endParaRPr lang="en-US" altLang="zh-CN" b="1" dirty="0">
              <a:ea typeface="Adobe 黑体 Std R" charset="-122"/>
            </a:endParaRPr>
          </a:p>
          <a:p>
            <a:pPr marL="0" indent="0">
              <a:buNone/>
            </a:pPr>
            <a:endParaRPr lang="zh-CN"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历史观：不仅要看现在国际形势什么样，而且要端起历史望远镜回顾过去、总结历史规律，展望未来、把握历史大势</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大局观：不仅要看到现象和细节怎么样，而且要把握本质和全局，抓住主要矛盾和矛盾的主要方面，避免在林林总总、纷纭多变的国际乱象中迷失方向、舍本逐末</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角色观：不仅要冷静分析各种国际现象，而且要要把自己摆进去，在我国同世界的关系中看问题，弄清楚在世界格局演变中我国的地位和作用，科学地制定我国对外方针政策</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当前，我国处于近代以来最好的发展时期，世界处于百年未有之大变局，两者同步交织、相互激荡</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我国对外工作的主线：服务民族复兴，促进人类进步</a:t>
            </a:r>
            <a:endParaRPr lang="en-US" altLang="zh-CN" sz="2400" dirty="0">
              <a:latin typeface="仿宋" panose="02010609060101010101" pitchFamily="49" charset="-122"/>
              <a:ea typeface="仿宋" panose="02010609060101010101" pitchFamily="49" charset="-122"/>
            </a:endParaRPr>
          </a:p>
          <a:p>
            <a:endParaRPr lang="en-US" altLang="zh-CN" sz="2400" dirty="0">
              <a:latin typeface="仿宋" panose="02010609060101010101" pitchFamily="49" charset="-122"/>
              <a:ea typeface="仿宋" panose="02010609060101010101" pitchFamily="49" charset="-122"/>
            </a:endParaRPr>
          </a:p>
          <a:p>
            <a:pPr marL="0" indent="0">
              <a:buNone/>
            </a:pPr>
            <a:r>
              <a:rPr lang="en-US" altLang="zh-CN" sz="2400" dirty="0">
                <a:latin typeface="仿宋" panose="02010609060101010101" pitchFamily="49" charset="-122"/>
                <a:ea typeface="仿宋" panose="02010609060101010101" pitchFamily="49" charset="-122"/>
              </a:rPr>
              <a:t>       </a:t>
            </a:r>
            <a:r>
              <a:rPr lang="en-US" altLang="zh-CN" sz="2400" i="1" dirty="0">
                <a:latin typeface="仿宋" panose="02010609060101010101" pitchFamily="49" charset="-122"/>
                <a:ea typeface="仿宋" panose="02010609060101010101" pitchFamily="49" charset="-122"/>
              </a:rPr>
              <a:t>---</a:t>
            </a:r>
            <a:r>
              <a:rPr lang="zh-CN" altLang="en-US" sz="2400" i="1" dirty="0">
                <a:latin typeface="仿宋" panose="02010609060101010101" pitchFamily="49" charset="-122"/>
                <a:ea typeface="仿宋" panose="02010609060101010101" pitchFamily="49" charset="-122"/>
              </a:rPr>
              <a:t>习近平总书记在中央外事工作会议的重要讲话（</a:t>
            </a:r>
            <a:r>
              <a:rPr lang="en-US" altLang="zh-CN" sz="2400" i="1" dirty="0">
                <a:latin typeface="仿宋" panose="02010609060101010101" pitchFamily="49" charset="-122"/>
                <a:ea typeface="仿宋" panose="02010609060101010101" pitchFamily="49" charset="-122"/>
              </a:rPr>
              <a:t>18-6-22</a:t>
            </a:r>
            <a:r>
              <a:rPr lang="zh-CN" altLang="en-US" sz="2400" i="1" dirty="0">
                <a:latin typeface="仿宋" panose="02010609060101010101" pitchFamily="49" charset="-122"/>
                <a:ea typeface="仿宋" panose="02010609060101010101" pitchFamily="49" charset="-122"/>
              </a:rPr>
              <a:t>）</a:t>
            </a:r>
            <a:endParaRPr lang="en-US" altLang="zh-CN" sz="2400" i="1" dirty="0">
              <a:latin typeface="仿宋" panose="02010609060101010101" pitchFamily="49" charset="-122"/>
              <a:ea typeface="仿宋" panose="02010609060101010101" pitchFamily="49" charset="-122"/>
            </a:endParaRPr>
          </a:p>
        </p:txBody>
      </p:sp>
      <p:sp>
        <p:nvSpPr>
          <p:cNvPr id="73732"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13453158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a:xfrm>
            <a:off x="467544" y="548680"/>
            <a:ext cx="8219256" cy="1008112"/>
          </a:xfrm>
        </p:spPr>
        <p:txBody>
          <a:bodyPr>
            <a:normAutofit/>
          </a:bodyPr>
          <a:lstStyle/>
          <a:p>
            <a:pPr eaLnBrk="1" hangingPunct="1"/>
            <a:r>
              <a:rPr lang="zh-CN" altLang="en-US" sz="3200" b="1" dirty="0">
                <a:latin typeface="微软雅黑" pitchFamily="34" charset="-122"/>
                <a:ea typeface="微软雅黑" pitchFamily="34" charset="-122"/>
              </a:rPr>
              <a:t>美国的国家利益</a:t>
            </a:r>
          </a:p>
        </p:txBody>
      </p:sp>
      <p:sp>
        <p:nvSpPr>
          <p:cNvPr id="70659" name="Rectangle 3"/>
          <p:cNvSpPr>
            <a:spLocks noGrp="1" noChangeArrowheads="1"/>
          </p:cNvSpPr>
          <p:nvPr>
            <p:ph idx="1"/>
          </p:nvPr>
        </p:nvSpPr>
        <p:spPr>
          <a:xfrm>
            <a:off x="467544" y="1700809"/>
            <a:ext cx="8136904" cy="4824535"/>
          </a:xfrm>
        </p:spPr>
        <p:txBody>
          <a:bodyPr>
            <a:normAutofit/>
          </a:bodyPr>
          <a:lstStyle/>
          <a:p>
            <a:pPr eaLnBrk="1" hangingPunct="1"/>
            <a:r>
              <a:rPr lang="zh-CN" altLang="en-US" sz="2000" dirty="0">
                <a:latin typeface="仿宋" pitchFamily="49" charset="-122"/>
                <a:ea typeface="仿宋" pitchFamily="49" charset="-122"/>
              </a:rPr>
              <a:t>至关重要的利益（</a:t>
            </a:r>
            <a:r>
              <a:rPr lang="en-US" altLang="zh-CN" sz="2000" dirty="0">
                <a:latin typeface="仿宋" pitchFamily="49" charset="-122"/>
                <a:ea typeface="仿宋" pitchFamily="49" charset="-122"/>
              </a:rPr>
              <a:t>vital interests</a:t>
            </a:r>
            <a:r>
              <a:rPr lang="zh-CN" altLang="en-US" sz="2000" dirty="0">
                <a:latin typeface="仿宋" pitchFamily="49" charset="-122"/>
                <a:ea typeface="仿宋" pitchFamily="49" charset="-122"/>
              </a:rPr>
              <a:t>）</a:t>
            </a:r>
          </a:p>
          <a:p>
            <a:pPr eaLnBrk="1" hangingPunct="1"/>
            <a:r>
              <a:rPr lang="zh-CN" altLang="en-US" sz="2000" dirty="0">
                <a:latin typeface="仿宋" pitchFamily="49" charset="-122"/>
                <a:ea typeface="仿宋" pitchFamily="49" charset="-122"/>
              </a:rPr>
              <a:t>非常重要的利益（</a:t>
            </a:r>
            <a:r>
              <a:rPr lang="en-US" altLang="zh-CN" sz="2000" dirty="0">
                <a:latin typeface="仿宋" pitchFamily="49" charset="-122"/>
                <a:ea typeface="仿宋" pitchFamily="49" charset="-122"/>
              </a:rPr>
              <a:t>extremely important interests</a:t>
            </a:r>
            <a:r>
              <a:rPr lang="zh-CN" altLang="en-US" sz="2000" dirty="0">
                <a:latin typeface="仿宋" pitchFamily="49" charset="-122"/>
                <a:ea typeface="仿宋" pitchFamily="49" charset="-122"/>
              </a:rPr>
              <a:t>）</a:t>
            </a:r>
          </a:p>
          <a:p>
            <a:pPr eaLnBrk="1" hangingPunct="1"/>
            <a:r>
              <a:rPr lang="zh-CN" altLang="en-US" sz="2000" dirty="0">
                <a:latin typeface="仿宋" pitchFamily="49" charset="-122"/>
                <a:ea typeface="仿宋" pitchFamily="49" charset="-122"/>
              </a:rPr>
              <a:t>重要的利益（</a:t>
            </a:r>
            <a:r>
              <a:rPr lang="en-US" altLang="zh-CN" sz="2000" dirty="0">
                <a:latin typeface="仿宋" pitchFamily="49" charset="-122"/>
                <a:ea typeface="仿宋" pitchFamily="49" charset="-122"/>
              </a:rPr>
              <a:t>important interests</a:t>
            </a:r>
            <a:r>
              <a:rPr lang="zh-CN" altLang="en-US" sz="2000" dirty="0">
                <a:latin typeface="仿宋" pitchFamily="49" charset="-122"/>
                <a:ea typeface="仿宋" pitchFamily="49" charset="-122"/>
              </a:rPr>
              <a:t>）</a:t>
            </a:r>
          </a:p>
          <a:p>
            <a:pPr eaLnBrk="1" hangingPunct="1"/>
            <a:r>
              <a:rPr lang="zh-CN" altLang="en-US" sz="2000" dirty="0">
                <a:latin typeface="仿宋" pitchFamily="49" charset="-122"/>
                <a:ea typeface="仿宋" pitchFamily="49" charset="-122"/>
              </a:rPr>
              <a:t>不重要或次要的利益（</a:t>
            </a:r>
            <a:r>
              <a:rPr lang="en-US" altLang="zh-CN" sz="2000" dirty="0">
                <a:latin typeface="仿宋" pitchFamily="49" charset="-122"/>
                <a:ea typeface="仿宋" pitchFamily="49" charset="-122"/>
              </a:rPr>
              <a:t>less important or secondary interests</a:t>
            </a:r>
            <a:r>
              <a:rPr lang="zh-CN" altLang="en-US" sz="2000" dirty="0">
                <a:latin typeface="仿宋" pitchFamily="49" charset="-122"/>
                <a:ea typeface="仿宋" pitchFamily="49" charset="-122"/>
              </a:rPr>
              <a:t>）</a:t>
            </a:r>
          </a:p>
          <a:p>
            <a:pPr eaLnBrk="1" hangingPunct="1"/>
            <a:r>
              <a:rPr lang="zh-CN" altLang="en-US" sz="2000" dirty="0">
                <a:latin typeface="仿宋" pitchFamily="49" charset="-122"/>
                <a:ea typeface="仿宋" pitchFamily="49" charset="-122"/>
              </a:rPr>
              <a:t>至关重要的利益：</a:t>
            </a:r>
          </a:p>
          <a:p>
            <a:pPr marL="0" indent="0" eaLnBrk="1" hangingPunct="1">
              <a:buNone/>
            </a:pPr>
            <a:r>
              <a:rPr lang="zh-CN" altLang="en-US" sz="2000" dirty="0">
                <a:latin typeface="仿宋" pitchFamily="49" charset="-122"/>
                <a:ea typeface="仿宋" pitchFamily="49" charset="-122"/>
              </a:rPr>
              <a:t>（</a:t>
            </a:r>
            <a:r>
              <a:rPr lang="en-US" altLang="zh-CN" sz="2000" dirty="0">
                <a:latin typeface="仿宋" pitchFamily="49" charset="-122"/>
                <a:ea typeface="仿宋" pitchFamily="49" charset="-122"/>
              </a:rPr>
              <a:t>1</a:t>
            </a:r>
            <a:r>
              <a:rPr lang="zh-CN" altLang="en-US" sz="2000" dirty="0">
                <a:latin typeface="仿宋" pitchFamily="49" charset="-122"/>
                <a:ea typeface="仿宋" pitchFamily="49" charset="-122"/>
              </a:rPr>
              <a:t>）防止、阻止和减弱核武器、生物武器和化学器对美国本土以及驻外军队的袭击</a:t>
            </a:r>
          </a:p>
          <a:p>
            <a:pPr marL="0" indent="0" eaLnBrk="1" hangingPunct="1">
              <a:buNone/>
            </a:pPr>
            <a:r>
              <a:rPr lang="zh-CN" altLang="en-US" sz="2000" dirty="0">
                <a:latin typeface="仿宋" pitchFamily="49" charset="-122"/>
                <a:ea typeface="仿宋" pitchFamily="49" charset="-122"/>
              </a:rPr>
              <a:t>（</a:t>
            </a:r>
            <a:r>
              <a:rPr lang="en-US" altLang="zh-CN" sz="2000" dirty="0">
                <a:latin typeface="仿宋" pitchFamily="49" charset="-122"/>
                <a:ea typeface="仿宋" pitchFamily="49" charset="-122"/>
              </a:rPr>
              <a:t>2</a:t>
            </a:r>
            <a:r>
              <a:rPr lang="zh-CN" altLang="en-US" sz="2000" dirty="0">
                <a:latin typeface="仿宋" pitchFamily="49" charset="-122"/>
                <a:ea typeface="仿宋" pitchFamily="49" charset="-122"/>
              </a:rPr>
              <a:t>）确保美国盟友的生存以及在形成国际体系中与美国积极合作</a:t>
            </a:r>
          </a:p>
          <a:p>
            <a:pPr marL="0" indent="0" eaLnBrk="1" hangingPunct="1">
              <a:buNone/>
            </a:pPr>
            <a:r>
              <a:rPr lang="zh-CN" altLang="en-US" sz="2000" dirty="0">
                <a:latin typeface="仿宋" pitchFamily="49" charset="-122"/>
                <a:ea typeface="仿宋" pitchFamily="49" charset="-122"/>
              </a:rPr>
              <a:t>（</a:t>
            </a:r>
            <a:r>
              <a:rPr lang="en-US" altLang="zh-CN" sz="2000" dirty="0">
                <a:latin typeface="仿宋" pitchFamily="49" charset="-122"/>
                <a:ea typeface="仿宋" pitchFamily="49" charset="-122"/>
              </a:rPr>
              <a:t>3</a:t>
            </a:r>
            <a:r>
              <a:rPr lang="zh-CN" altLang="en-US" sz="2000" dirty="0">
                <a:latin typeface="仿宋" pitchFamily="49" charset="-122"/>
                <a:ea typeface="仿宋" pitchFamily="49" charset="-122"/>
              </a:rPr>
              <a:t>）防止出现敌对势力</a:t>
            </a:r>
          </a:p>
          <a:p>
            <a:pPr marL="0" indent="0" eaLnBrk="1" hangingPunct="1">
              <a:buNone/>
            </a:pPr>
            <a:r>
              <a:rPr lang="zh-CN" altLang="en-US" sz="2000" dirty="0">
                <a:latin typeface="仿宋" pitchFamily="49" charset="-122"/>
                <a:ea typeface="仿宋" pitchFamily="49" charset="-122"/>
              </a:rPr>
              <a:t>（</a:t>
            </a:r>
            <a:r>
              <a:rPr lang="en-US" altLang="zh-CN" sz="2000" dirty="0">
                <a:latin typeface="仿宋" pitchFamily="49" charset="-122"/>
                <a:ea typeface="仿宋" pitchFamily="49" charset="-122"/>
              </a:rPr>
              <a:t>4</a:t>
            </a:r>
            <a:r>
              <a:rPr lang="zh-CN" altLang="en-US" sz="2000" dirty="0">
                <a:latin typeface="仿宋" pitchFamily="49" charset="-122"/>
                <a:ea typeface="仿宋" pitchFamily="49" charset="-122"/>
              </a:rPr>
              <a:t>）确保全球体系（贸易、金融市场、能源和环境）的活力和稳定性</a:t>
            </a:r>
          </a:p>
          <a:p>
            <a:pPr marL="0" indent="0" eaLnBrk="1" hangingPunct="1">
              <a:buNone/>
            </a:pPr>
            <a:r>
              <a:rPr lang="zh-CN" altLang="en-US" sz="2000" dirty="0">
                <a:latin typeface="仿宋" pitchFamily="49" charset="-122"/>
                <a:ea typeface="仿宋" pitchFamily="49" charset="-122"/>
              </a:rPr>
              <a:t>（</a:t>
            </a:r>
            <a:r>
              <a:rPr lang="en-US" altLang="zh-CN" sz="2000" dirty="0">
                <a:latin typeface="仿宋" pitchFamily="49" charset="-122"/>
                <a:ea typeface="仿宋" pitchFamily="49" charset="-122"/>
              </a:rPr>
              <a:t>5</a:t>
            </a:r>
            <a:r>
              <a:rPr lang="zh-CN" altLang="en-US" sz="2000" dirty="0">
                <a:latin typeface="仿宋" pitchFamily="49" charset="-122"/>
                <a:ea typeface="仿宋" pitchFamily="49" charset="-122"/>
              </a:rPr>
              <a:t>）为了与美国国家利益保持一致，与那些可能会成为战略性对手的国家</a:t>
            </a:r>
            <a:r>
              <a:rPr lang="en-US" altLang="zh-CN" sz="2000" dirty="0">
                <a:latin typeface="仿宋" pitchFamily="49" charset="-122"/>
                <a:ea typeface="仿宋" pitchFamily="49" charset="-122"/>
              </a:rPr>
              <a:t>——</a:t>
            </a:r>
            <a:r>
              <a:rPr lang="zh-CN" altLang="en-US" sz="2000" dirty="0">
                <a:latin typeface="仿宋" pitchFamily="49" charset="-122"/>
                <a:ea typeface="仿宋" pitchFamily="49" charset="-122"/>
              </a:rPr>
              <a:t>中国和俄罗斯</a:t>
            </a:r>
            <a:r>
              <a:rPr lang="en-US" altLang="zh-CN" sz="2000" dirty="0">
                <a:latin typeface="仿宋" pitchFamily="49" charset="-122"/>
                <a:ea typeface="仿宋" pitchFamily="49" charset="-122"/>
              </a:rPr>
              <a:t>——</a:t>
            </a:r>
            <a:r>
              <a:rPr lang="zh-CN" altLang="en-US" sz="2000" dirty="0">
                <a:latin typeface="仿宋" pitchFamily="49" charset="-122"/>
                <a:ea typeface="仿宋" pitchFamily="49" charset="-122"/>
              </a:rPr>
              <a:t>建立生产性关系</a:t>
            </a:r>
            <a:endParaRPr lang="en-US" altLang="zh-CN" sz="2000" dirty="0">
              <a:latin typeface="仿宋" pitchFamily="49" charset="-122"/>
              <a:ea typeface="仿宋" pitchFamily="49" charset="-122"/>
            </a:endParaRPr>
          </a:p>
          <a:p>
            <a:pPr eaLnBrk="1" hangingPunct="1">
              <a:buFont typeface="Wingdings" pitchFamily="2" charset="2"/>
              <a:buNone/>
            </a:pPr>
            <a:r>
              <a:rPr lang="en-US" altLang="zh-CN" sz="2000" i="1" dirty="0">
                <a:latin typeface="仿宋" pitchFamily="49" charset="-122"/>
                <a:ea typeface="仿宋" pitchFamily="49" charset="-122"/>
              </a:rPr>
              <a:t>                                    ---《</a:t>
            </a:r>
            <a:r>
              <a:rPr lang="zh-CN" altLang="en-US" sz="2000" i="1" dirty="0">
                <a:latin typeface="仿宋" pitchFamily="49" charset="-122"/>
                <a:ea typeface="仿宋" pitchFamily="49" charset="-122"/>
              </a:rPr>
              <a:t>美国国家利益报告</a:t>
            </a:r>
            <a:r>
              <a:rPr lang="en-US" altLang="zh-CN" sz="2000" i="1" dirty="0">
                <a:latin typeface="仿宋" pitchFamily="49" charset="-122"/>
                <a:ea typeface="仿宋" pitchFamily="49" charset="-122"/>
              </a:rPr>
              <a:t>》</a:t>
            </a:r>
            <a:endParaRPr lang="zh-CN" altLang="en-US" sz="2000" i="1" dirty="0">
              <a:latin typeface="仿宋" pitchFamily="49" charset="-122"/>
              <a:ea typeface="仿宋"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467544" y="1125538"/>
            <a:ext cx="8208912" cy="5111774"/>
          </a:xfrm>
        </p:spPr>
        <p:txBody>
          <a:bodyPr>
            <a:normAutofit lnSpcReduction="10000"/>
          </a:bodyPr>
          <a:lstStyle/>
          <a:p>
            <a:pPr algn="ctr">
              <a:lnSpc>
                <a:spcPct val="80000"/>
              </a:lnSpc>
              <a:buFont typeface="Arial" panose="020B0604020202020204" pitchFamily="34" charset="0"/>
              <a:buNone/>
            </a:pPr>
            <a:r>
              <a:rPr lang="zh-CN" altLang="en-US" b="1" dirty="0">
                <a:latin typeface="黑体" panose="02010609060101010101" pitchFamily="49" charset="-122"/>
                <a:ea typeface="黑体" panose="02010609060101010101" pitchFamily="49" charset="-122"/>
              </a:rPr>
              <a:t>新帝国主义</a:t>
            </a:r>
            <a:endParaRPr lang="en-US" altLang="zh-CN" b="1" dirty="0">
              <a:latin typeface="黑体" panose="02010609060101010101" pitchFamily="49" charset="-122"/>
              <a:ea typeface="黑体" panose="02010609060101010101" pitchFamily="49" charset="-122"/>
            </a:endParaRPr>
          </a:p>
          <a:p>
            <a:pPr>
              <a:lnSpc>
                <a:spcPct val="80000"/>
              </a:lnSpc>
              <a:buFont typeface="Arial" panose="020B0604020202020204" pitchFamily="34" charset="0"/>
              <a:buNone/>
            </a:pPr>
            <a:endParaRPr lang="en-US" altLang="zh-CN" sz="2300" dirty="0"/>
          </a:p>
          <a:p>
            <a:pPr>
              <a:lnSpc>
                <a:spcPct val="110000"/>
              </a:lnSpc>
            </a:pPr>
            <a:r>
              <a:rPr lang="zh-CN" altLang="zh-CN" sz="2000" dirty="0">
                <a:latin typeface="仿宋" panose="02010609060101010101" pitchFamily="49" charset="-122"/>
                <a:ea typeface="仿宋" panose="02010609060101010101" pitchFamily="49" charset="-122"/>
              </a:rPr>
              <a:t>伴随着全球市场</a:t>
            </a:r>
            <a:r>
              <a:rPr lang="zh-CN" altLang="en-US"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生产流水线</a:t>
            </a:r>
            <a:r>
              <a:rPr lang="zh-CN" altLang="en-US" sz="2000" dirty="0">
                <a:latin typeface="仿宋" panose="02010609060101010101" pitchFamily="49" charset="-122"/>
                <a:ea typeface="仿宋" panose="02010609060101010101" pitchFamily="49" charset="-122"/>
              </a:rPr>
              <a:t>与国际资本</a:t>
            </a:r>
            <a:r>
              <a:rPr lang="zh-CN" altLang="zh-CN" sz="2000" dirty="0">
                <a:latin typeface="仿宋" panose="02010609060101010101" pitchFamily="49" charset="-122"/>
                <a:ea typeface="仿宋" panose="02010609060101010101" pitchFamily="49" charset="-122"/>
              </a:rPr>
              <a:t>的形成，全球化的秩序、一种新的规则的逻辑和结构正在出现</a:t>
            </a:r>
            <a:endParaRPr lang="en-US" altLang="zh-CN" sz="2000" dirty="0">
              <a:latin typeface="仿宋" panose="02010609060101010101" pitchFamily="49" charset="-122"/>
              <a:ea typeface="仿宋" panose="02010609060101010101" pitchFamily="49" charset="-122"/>
            </a:endParaRPr>
          </a:p>
          <a:p>
            <a:pPr>
              <a:lnSpc>
                <a:spcPct val="110000"/>
              </a:lnSpc>
            </a:pPr>
            <a:r>
              <a:rPr lang="zh-CN" altLang="zh-CN" sz="2000" dirty="0">
                <a:latin typeface="仿宋" panose="02010609060101010101" pitchFamily="49" charset="-122"/>
                <a:ea typeface="仿宋" panose="02010609060101010101" pitchFamily="49" charset="-122"/>
              </a:rPr>
              <a:t>从前</a:t>
            </a:r>
            <a:r>
              <a:rPr lang="zh-CN" altLang="en-US" sz="2000" dirty="0">
                <a:latin typeface="仿宋" panose="02010609060101010101" pitchFamily="49" charset="-122"/>
                <a:ea typeface="仿宋" panose="02010609060101010101" pitchFamily="49" charset="-122"/>
              </a:rPr>
              <a:t>的</a:t>
            </a:r>
            <a:r>
              <a:rPr lang="zh-CN" altLang="zh-CN" sz="2000" dirty="0">
                <a:latin typeface="仿宋" panose="02010609060101010101" pitchFamily="49" charset="-122"/>
                <a:ea typeface="仿宋" panose="02010609060101010101" pitchFamily="49" charset="-122"/>
              </a:rPr>
              <a:t>帝国靠武力征服</a:t>
            </a:r>
            <a:r>
              <a:rPr lang="zh-CN" altLang="en-US"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派官员进行统治。今天的帝国本质上看，已经变成了一套并不依赖固定的疆界</a:t>
            </a:r>
            <a:r>
              <a:rPr lang="zh-CN" altLang="en-US" sz="2000" dirty="0">
                <a:latin typeface="仿宋" panose="02010609060101010101" pitchFamily="49" charset="-122"/>
                <a:ea typeface="仿宋" panose="02010609060101010101" pitchFamily="49" charset="-122"/>
              </a:rPr>
              <a:t>的</a:t>
            </a:r>
            <a:r>
              <a:rPr lang="zh-CN" altLang="zh-CN" sz="2000" dirty="0">
                <a:latin typeface="仿宋" panose="02010609060101010101" pitchFamily="49" charset="-122"/>
                <a:ea typeface="仿宋" panose="02010609060101010101" pitchFamily="49" charset="-122"/>
              </a:rPr>
              <a:t>法律体系，成为一种保护契约、消除冲突的规范或法律工具，意味着世界市场和全球权力关系向集中化或单一化靠拢的倾向</a:t>
            </a:r>
            <a:endParaRPr lang="en-US" altLang="zh-CN" sz="2000" dirty="0">
              <a:latin typeface="仿宋" panose="02010609060101010101" pitchFamily="49" charset="-122"/>
              <a:ea typeface="仿宋" panose="02010609060101010101" pitchFamily="49" charset="-122"/>
            </a:endParaRPr>
          </a:p>
          <a:p>
            <a:pPr>
              <a:lnSpc>
                <a:spcPct val="110000"/>
              </a:lnSpc>
            </a:pPr>
            <a:r>
              <a:rPr lang="zh-CN" altLang="zh-CN" sz="2000" dirty="0">
                <a:latin typeface="仿宋" panose="02010609060101010101" pitchFamily="49" charset="-122"/>
                <a:ea typeface="仿宋" panose="02010609060101010101" pitchFamily="49" charset="-122"/>
              </a:rPr>
              <a:t>作为</a:t>
            </a:r>
            <a:r>
              <a:rPr lang="zh-CN" altLang="en-US"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帝国</a:t>
            </a:r>
            <a:r>
              <a:rPr lang="zh-CN" altLang="en-US"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的美国，正是这一规则结构的政治主体，是统治世界的最高权力，它有效地控制着全球交流渠道</a:t>
            </a:r>
            <a:r>
              <a:rPr lang="zh-CN" altLang="en-US" sz="2000" dirty="0">
                <a:latin typeface="仿宋" panose="02010609060101010101" pitchFamily="49" charset="-122"/>
                <a:ea typeface="仿宋" panose="02010609060101010101" pitchFamily="49" charset="-122"/>
              </a:rPr>
              <a:t>，并使帝国成为</a:t>
            </a:r>
            <a:r>
              <a:rPr lang="zh-CN" altLang="zh-CN" sz="2000" dirty="0">
                <a:latin typeface="仿宋" panose="02010609060101010101" pitchFamily="49" charset="-122"/>
                <a:ea typeface="仿宋" panose="02010609060101010101" pitchFamily="49" charset="-122"/>
              </a:rPr>
              <a:t>维持国际社会稳定的统一的价值观念</a:t>
            </a:r>
            <a:endParaRPr lang="en-US" altLang="zh-CN" sz="2000" dirty="0">
              <a:latin typeface="仿宋" panose="02010609060101010101" pitchFamily="49" charset="-122"/>
              <a:ea typeface="仿宋" panose="02010609060101010101" pitchFamily="49" charset="-122"/>
            </a:endParaRPr>
          </a:p>
          <a:p>
            <a:pPr>
              <a:lnSpc>
                <a:spcPct val="110000"/>
              </a:lnSpc>
            </a:pPr>
            <a:r>
              <a:rPr lang="zh-CN" altLang="zh-CN" sz="2000" dirty="0">
                <a:latin typeface="仿宋" panose="02010609060101010101" pitchFamily="49" charset="-122"/>
                <a:ea typeface="仿宋" panose="02010609060101010101" pitchFamily="49" charset="-122"/>
              </a:rPr>
              <a:t>帝国秩序的合法性不仅求助于法律制裁和军事力量，它更多地依赖于帝国制定的国际法律体系，而后者又可以持久地加强帝国之力量</a:t>
            </a:r>
            <a:endParaRPr lang="en-US" altLang="zh-CN" sz="2000" dirty="0">
              <a:latin typeface="仿宋" panose="02010609060101010101" pitchFamily="49" charset="-122"/>
              <a:ea typeface="仿宋" panose="02010609060101010101" pitchFamily="49" charset="-122"/>
            </a:endParaRPr>
          </a:p>
          <a:p>
            <a:pPr>
              <a:buFont typeface="Arial" panose="020B0604020202020204" pitchFamily="34" charset="0"/>
              <a:buNone/>
            </a:pPr>
            <a:r>
              <a:rPr lang="en-US" altLang="zh-CN" sz="2100" i="1" dirty="0"/>
              <a:t>                                                               </a:t>
            </a:r>
          </a:p>
          <a:p>
            <a:pPr>
              <a:buFont typeface="Arial" panose="020B0604020202020204" pitchFamily="34" charset="0"/>
              <a:buNone/>
            </a:pPr>
            <a:r>
              <a:rPr lang="en-US" altLang="zh-CN" sz="1800" i="1" dirty="0"/>
              <a:t>                                ---</a:t>
            </a:r>
            <a:r>
              <a:rPr lang="zh-CN" altLang="zh-CN" sz="1800" i="1" dirty="0"/>
              <a:t>哈特和奈格里</a:t>
            </a:r>
            <a:r>
              <a:rPr lang="zh-CN" altLang="en-US" sz="1800" i="1" dirty="0"/>
              <a:t>（</a:t>
            </a:r>
            <a:r>
              <a:rPr lang="en-US" altLang="zh-CN" sz="1800" i="1" dirty="0"/>
              <a:t>2000</a:t>
            </a:r>
            <a:r>
              <a:rPr lang="zh-CN" altLang="en-US" sz="1800" i="1" dirty="0"/>
              <a:t>）：</a:t>
            </a:r>
            <a:r>
              <a:rPr lang="en-US" altLang="zh-CN" sz="1800" i="1" dirty="0"/>
              <a:t>《</a:t>
            </a:r>
            <a:r>
              <a:rPr lang="zh-CN" altLang="en-US" sz="1800" i="1" dirty="0"/>
              <a:t>帝国：全球化的政治秩序</a:t>
            </a:r>
            <a:r>
              <a:rPr lang="en-US" altLang="zh-CN" sz="1800" i="1" dirty="0"/>
              <a:t>》</a:t>
            </a:r>
            <a:endParaRPr lang="en-US" altLang="zh-CN" sz="1800" dirty="0"/>
          </a:p>
          <a:p>
            <a:endParaRPr lang="zh-CN" altLang="zh-CN" sz="2100" i="1" dirty="0"/>
          </a:p>
        </p:txBody>
      </p:sp>
      <p:sp>
        <p:nvSpPr>
          <p:cNvPr id="107524"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2176858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395535" y="980728"/>
            <a:ext cx="8352929" cy="5472608"/>
          </a:xfrm>
        </p:spPr>
        <p:txBody>
          <a:bodyPr>
            <a:normAutofit fontScale="55000" lnSpcReduction="20000"/>
          </a:bodyPr>
          <a:lstStyle/>
          <a:p>
            <a:pPr algn="ctr">
              <a:buFont typeface="Arial" pitchFamily="34" charset="0"/>
              <a:buNone/>
              <a:defRPr/>
            </a:pPr>
            <a:r>
              <a:rPr lang="zh-CN" altLang="zh-CN" sz="5800" b="1" dirty="0">
                <a:latin typeface="微软雅黑" pitchFamily="34" charset="-122"/>
                <a:ea typeface="微软雅黑" pitchFamily="34" charset="-122"/>
                <a:cs typeface="+mj-cs"/>
              </a:rPr>
              <a:t>新式帝国统治</a:t>
            </a:r>
            <a:r>
              <a:rPr lang="zh-CN" altLang="en-US" sz="5800" b="1" dirty="0">
                <a:latin typeface="微软雅黑" pitchFamily="34" charset="-122"/>
                <a:ea typeface="微软雅黑" pitchFamily="34" charset="-122"/>
                <a:cs typeface="+mj-cs"/>
              </a:rPr>
              <a:t>：</a:t>
            </a:r>
            <a:r>
              <a:rPr lang="zh-CN" altLang="zh-CN" sz="5800" b="1" dirty="0">
                <a:latin typeface="微软雅黑" pitchFamily="34" charset="-122"/>
                <a:ea typeface="微软雅黑" pitchFamily="34" charset="-122"/>
                <a:cs typeface="+mj-cs"/>
              </a:rPr>
              <a:t>融合－区别－操纵</a:t>
            </a:r>
            <a:endParaRPr lang="en-US" altLang="zh-CN" sz="5800" b="1" dirty="0">
              <a:latin typeface="微软雅黑" pitchFamily="34" charset="-122"/>
              <a:ea typeface="微软雅黑" pitchFamily="34" charset="-122"/>
              <a:cs typeface="+mj-cs"/>
            </a:endParaRPr>
          </a:p>
          <a:p>
            <a:pPr>
              <a:buFont typeface="Arial" pitchFamily="34" charset="0"/>
              <a:buNone/>
              <a:defRPr/>
            </a:pPr>
            <a:endParaRPr lang="en-US" altLang="zh-CN" sz="3600" dirty="0"/>
          </a:p>
          <a:p>
            <a:pPr>
              <a:lnSpc>
                <a:spcPct val="120000"/>
              </a:lnSpc>
              <a:defRPr/>
            </a:pPr>
            <a:r>
              <a:rPr lang="zh-CN" altLang="zh-CN" sz="3600" dirty="0">
                <a:latin typeface="仿宋" pitchFamily="49" charset="-122"/>
                <a:ea typeface="仿宋" pitchFamily="49" charset="-122"/>
              </a:rPr>
              <a:t>包容阶段</a:t>
            </a:r>
            <a:r>
              <a:rPr lang="zh-CN" altLang="en-US" sz="3600" dirty="0">
                <a:latin typeface="仿宋" pitchFamily="49" charset="-122"/>
                <a:ea typeface="仿宋" pitchFamily="49" charset="-122"/>
              </a:rPr>
              <a:t>：</a:t>
            </a:r>
            <a:r>
              <a:rPr lang="zh-CN" altLang="zh-CN" sz="3600" dirty="0">
                <a:latin typeface="仿宋" pitchFamily="49" charset="-122"/>
                <a:ea typeface="仿宋" pitchFamily="49" charset="-122"/>
              </a:rPr>
              <a:t>帝国</a:t>
            </a:r>
            <a:r>
              <a:rPr lang="zh-CN" altLang="en-US" sz="3600" dirty="0">
                <a:latin typeface="仿宋" pitchFamily="49" charset="-122"/>
                <a:ea typeface="仿宋" pitchFamily="49" charset="-122"/>
              </a:rPr>
              <a:t>其</a:t>
            </a:r>
            <a:r>
              <a:rPr lang="zh-CN" altLang="zh-CN" sz="3600" dirty="0">
                <a:latin typeface="仿宋" pitchFamily="49" charset="-122"/>
                <a:ea typeface="仿宋" pitchFamily="49" charset="-122"/>
              </a:rPr>
              <a:t>宏大、自由及多元化的一面得以彰显</a:t>
            </a:r>
            <a:r>
              <a:rPr lang="zh-CN" altLang="en-US" sz="3600" dirty="0">
                <a:latin typeface="仿宋" pitchFamily="49" charset="-122"/>
                <a:ea typeface="仿宋" pitchFamily="49" charset="-122"/>
              </a:rPr>
              <a:t>，</a:t>
            </a:r>
            <a:r>
              <a:rPr lang="zh-CN" altLang="zh-CN" sz="3600" dirty="0">
                <a:latin typeface="仿宋" pitchFamily="49" charset="-122"/>
                <a:ea typeface="仿宋" pitchFamily="49" charset="-122"/>
              </a:rPr>
              <a:t>“一部普遍融合的机器”，努力把所有人吸引或强行拉入它精心织就的秩序网络内，让它们卷入它刻意制造的巨大漩涡中。此刻的帝国对一切差异视而不见，在接纳它们之时不做任何区分</a:t>
            </a:r>
            <a:endParaRPr lang="en-US" altLang="zh-CN" sz="3600" dirty="0">
              <a:latin typeface="仿宋" pitchFamily="49" charset="-122"/>
              <a:ea typeface="仿宋" pitchFamily="49" charset="-122"/>
            </a:endParaRPr>
          </a:p>
          <a:p>
            <a:pPr>
              <a:lnSpc>
                <a:spcPct val="120000"/>
              </a:lnSpc>
              <a:defRPr/>
            </a:pPr>
            <a:r>
              <a:rPr lang="zh-CN" altLang="zh-CN" sz="3600" dirty="0">
                <a:latin typeface="仿宋" pitchFamily="49" charset="-122"/>
                <a:ea typeface="仿宋" pitchFamily="49" charset="-122"/>
              </a:rPr>
              <a:t>区别阶段</a:t>
            </a:r>
            <a:r>
              <a:rPr lang="zh-CN" altLang="en-US" sz="3600" dirty="0">
                <a:latin typeface="仿宋" pitchFamily="49" charset="-122"/>
                <a:ea typeface="仿宋" pitchFamily="49" charset="-122"/>
              </a:rPr>
              <a:t>：</a:t>
            </a:r>
            <a:r>
              <a:rPr lang="zh-CN" altLang="zh-CN" sz="3600" dirty="0">
                <a:latin typeface="仿宋" pitchFamily="49" charset="-122"/>
                <a:ea typeface="仿宋" pitchFamily="49" charset="-122"/>
              </a:rPr>
              <a:t>被接纳的主体之间的差异被肯定和强调。虽然从司法角度看差异仍被撇到一边，但在文化范畴上，差别则备受帝国欢迎。在更多情况下，帝国并不制造差异，它只是承认已有的或潜在的差异，并对它们进行宣传和赞颂</a:t>
            </a:r>
            <a:endParaRPr lang="en-US" altLang="zh-CN" sz="3600" dirty="0">
              <a:latin typeface="仿宋" pitchFamily="49" charset="-122"/>
              <a:ea typeface="仿宋" pitchFamily="49" charset="-122"/>
            </a:endParaRPr>
          </a:p>
          <a:p>
            <a:pPr>
              <a:lnSpc>
                <a:spcPct val="120000"/>
              </a:lnSpc>
              <a:defRPr/>
            </a:pPr>
            <a:r>
              <a:rPr lang="zh-CN" altLang="zh-CN" sz="3600" dirty="0">
                <a:latin typeface="仿宋" pitchFamily="49" charset="-122"/>
                <a:ea typeface="仿宋" pitchFamily="49" charset="-122"/>
              </a:rPr>
              <a:t>操纵阶段</a:t>
            </a:r>
            <a:r>
              <a:rPr lang="zh-CN" altLang="en-US" sz="3600" dirty="0">
                <a:latin typeface="仿宋" pitchFamily="49" charset="-122"/>
                <a:ea typeface="仿宋" pitchFamily="49" charset="-122"/>
              </a:rPr>
              <a:t>：</a:t>
            </a:r>
            <a:r>
              <a:rPr lang="zh-CN" altLang="zh-CN" sz="3600" dirty="0">
                <a:latin typeface="仿宋" pitchFamily="49" charset="-122"/>
                <a:ea typeface="仿宋" pitchFamily="49" charset="-122"/>
              </a:rPr>
              <a:t>将充分利用这些差异对纳入其中的</a:t>
            </a:r>
            <a:r>
              <a:rPr lang="zh-CN" altLang="en-US" sz="3600" dirty="0">
                <a:latin typeface="仿宋" pitchFamily="49" charset="-122"/>
                <a:ea typeface="仿宋" pitchFamily="49" charset="-122"/>
              </a:rPr>
              <a:t>各个</a:t>
            </a:r>
            <a:r>
              <a:rPr lang="zh-CN" altLang="zh-CN" sz="3600" dirty="0">
                <a:latin typeface="仿宋" pitchFamily="49" charset="-122"/>
                <a:ea typeface="仿宋" pitchFamily="49" charset="-122"/>
              </a:rPr>
              <a:t>主体进行</a:t>
            </a:r>
            <a:r>
              <a:rPr lang="zh-CN" altLang="en-US" sz="3600" dirty="0">
                <a:latin typeface="仿宋" pitchFamily="49" charset="-122"/>
                <a:ea typeface="仿宋" pitchFamily="49" charset="-122"/>
              </a:rPr>
              <a:t>整合与</a:t>
            </a:r>
            <a:r>
              <a:rPr lang="zh-CN" altLang="zh-CN" sz="3600" dirty="0">
                <a:latin typeface="仿宋" pitchFamily="49" charset="-122"/>
                <a:ea typeface="仿宋" pitchFamily="49" charset="-122"/>
              </a:rPr>
              <a:t>等级分化，并在有效的控制系统中安排它们各自的位置。帝国统治下的等级有序的国际社会由此形成</a:t>
            </a:r>
            <a:endParaRPr lang="en-US" altLang="zh-CN" sz="3600" dirty="0">
              <a:latin typeface="仿宋" pitchFamily="49" charset="-122"/>
              <a:ea typeface="仿宋" pitchFamily="49" charset="-122"/>
            </a:endParaRPr>
          </a:p>
          <a:p>
            <a:pPr>
              <a:buFont typeface="Arial" pitchFamily="34" charset="0"/>
              <a:buNone/>
              <a:defRPr/>
            </a:pPr>
            <a:endParaRPr lang="en-US" altLang="zh-CN" sz="2400" dirty="0"/>
          </a:p>
          <a:p>
            <a:pPr>
              <a:buFont typeface="Arial" pitchFamily="34" charset="0"/>
              <a:buNone/>
              <a:defRPr/>
            </a:pPr>
            <a:r>
              <a:rPr lang="en-US" altLang="zh-CN" sz="3600" i="1" dirty="0">
                <a:latin typeface="仿宋" pitchFamily="49" charset="-122"/>
                <a:ea typeface="仿宋" pitchFamily="49" charset="-122"/>
              </a:rPr>
              <a:t>                                                 </a:t>
            </a:r>
          </a:p>
          <a:p>
            <a:pPr>
              <a:buFont typeface="Arial" pitchFamily="34" charset="0"/>
              <a:buNone/>
              <a:defRPr/>
            </a:pPr>
            <a:r>
              <a:rPr lang="en-US" altLang="zh-CN" sz="3600" i="1" dirty="0">
                <a:latin typeface="仿宋" pitchFamily="49" charset="-122"/>
                <a:ea typeface="仿宋" pitchFamily="49" charset="-122"/>
              </a:rPr>
              <a:t>          ---</a:t>
            </a:r>
            <a:r>
              <a:rPr lang="zh-CN" altLang="zh-CN" sz="3600" i="1" dirty="0">
                <a:latin typeface="仿宋" pitchFamily="49" charset="-122"/>
                <a:ea typeface="仿宋" pitchFamily="49" charset="-122"/>
              </a:rPr>
              <a:t>哈特和奈格里</a:t>
            </a:r>
            <a:r>
              <a:rPr lang="zh-CN" altLang="en-US" sz="3600" i="1" dirty="0">
                <a:latin typeface="仿宋" pitchFamily="49" charset="-122"/>
                <a:ea typeface="仿宋" pitchFamily="49" charset="-122"/>
              </a:rPr>
              <a:t>（</a:t>
            </a:r>
            <a:r>
              <a:rPr lang="en-US" altLang="zh-CN" sz="3600" i="1" dirty="0">
                <a:latin typeface="仿宋" pitchFamily="49" charset="-122"/>
                <a:ea typeface="仿宋" pitchFamily="49" charset="-122"/>
              </a:rPr>
              <a:t>2000</a:t>
            </a:r>
            <a:r>
              <a:rPr lang="zh-CN" altLang="en-US" sz="3600" i="1" dirty="0">
                <a:latin typeface="仿宋" pitchFamily="49" charset="-122"/>
                <a:ea typeface="仿宋" pitchFamily="49" charset="-122"/>
              </a:rPr>
              <a:t>）：</a:t>
            </a:r>
            <a:r>
              <a:rPr lang="en-US" altLang="zh-CN" sz="3600" i="1" dirty="0">
                <a:latin typeface="仿宋" pitchFamily="49" charset="-122"/>
                <a:ea typeface="仿宋" pitchFamily="49" charset="-122"/>
              </a:rPr>
              <a:t>《</a:t>
            </a:r>
            <a:r>
              <a:rPr lang="zh-CN" altLang="en-US" sz="3600" i="1" dirty="0">
                <a:latin typeface="仿宋" pitchFamily="49" charset="-122"/>
                <a:ea typeface="仿宋" pitchFamily="49" charset="-122"/>
              </a:rPr>
              <a:t>帝国：全球化的政治秩序</a:t>
            </a:r>
            <a:r>
              <a:rPr lang="en-US" altLang="zh-CN" sz="3600" i="1" dirty="0">
                <a:latin typeface="仿宋" pitchFamily="49" charset="-122"/>
                <a:ea typeface="仿宋" pitchFamily="49" charset="-122"/>
              </a:rPr>
              <a:t>》</a:t>
            </a:r>
            <a:endParaRPr lang="zh-CN" altLang="zh-CN" sz="3600" i="1" dirty="0">
              <a:latin typeface="仿宋" pitchFamily="49" charset="-122"/>
              <a:ea typeface="仿宋" pitchFamily="49" charset="-122"/>
            </a:endParaRPr>
          </a:p>
        </p:txBody>
      </p:sp>
      <p:sp>
        <p:nvSpPr>
          <p:cNvPr id="107524"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
        <p:nvSpPr>
          <p:cNvPr id="107525" name="TextBox 8"/>
          <p:cNvSpPr txBox="1">
            <a:spLocks noChangeArrowheads="1"/>
          </p:cNvSpPr>
          <p:nvPr/>
        </p:nvSpPr>
        <p:spPr bwMode="auto">
          <a:xfrm>
            <a:off x="1357313" y="1196975"/>
            <a:ext cx="6215062" cy="400050"/>
          </a:xfrm>
          <a:prstGeom prst="rect">
            <a:avLst/>
          </a:prstGeom>
          <a:noFill/>
          <a:ln w="9525">
            <a:noFill/>
            <a:miter lim="800000"/>
            <a:headEnd/>
            <a:tailEnd/>
          </a:ln>
        </p:spPr>
        <p:txBody>
          <a:bodyPr>
            <a:spAutoFit/>
          </a:bodyPr>
          <a:lstStyle/>
          <a:p>
            <a:endParaRPr lang="en-US" altLang="zh-CN" sz="2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683568" y="1052512"/>
            <a:ext cx="7776864" cy="5040784"/>
          </a:xfrm>
        </p:spPr>
        <p:txBody>
          <a:bodyPr>
            <a:normAutofit fontScale="70000" lnSpcReduction="20000"/>
          </a:bodyPr>
          <a:lstStyle/>
          <a:p>
            <a:pPr algn="ctr">
              <a:lnSpc>
                <a:spcPct val="120000"/>
              </a:lnSpc>
              <a:buFont typeface="Arial" panose="020B0604020202020204" pitchFamily="34" charset="0"/>
              <a:buNone/>
            </a:pPr>
            <a:r>
              <a:rPr lang="zh-CN" altLang="zh-CN" sz="3375" b="1" dirty="0">
                <a:latin typeface="Adobe 黑体 Std R" charset="-122"/>
                <a:ea typeface="Adobe 黑体 Std R" charset="-122"/>
              </a:rPr>
              <a:t>佐立克</a:t>
            </a:r>
            <a:r>
              <a:rPr lang="zh-CN" altLang="en-US" sz="3375" b="1" dirty="0">
                <a:latin typeface="Adobe 黑体 Std R" charset="-122"/>
                <a:ea typeface="Adobe 黑体 Std R" charset="-122"/>
              </a:rPr>
              <a:t>：</a:t>
            </a:r>
            <a:r>
              <a:rPr lang="zh-CN" altLang="zh-CN" sz="3375" b="1" dirty="0">
                <a:latin typeface="Adobe 黑体 Std R" charset="-122"/>
                <a:ea typeface="Adobe 黑体 Std R" charset="-122"/>
              </a:rPr>
              <a:t> “中国往何处去？从正式成员到承担责任”</a:t>
            </a:r>
            <a:endParaRPr lang="en-US" altLang="zh-CN" sz="3375" b="1" dirty="0">
              <a:latin typeface="Adobe 黑体 Std R" charset="-122"/>
              <a:ea typeface="Adobe 黑体 Std R" charset="-122"/>
            </a:endParaRPr>
          </a:p>
          <a:p>
            <a:pPr algn="ctr">
              <a:lnSpc>
                <a:spcPct val="120000"/>
              </a:lnSpc>
              <a:buFont typeface="Arial" panose="020B0604020202020204" pitchFamily="34" charset="0"/>
              <a:buNone/>
            </a:pPr>
            <a:endParaRPr lang="en-US" altLang="zh-CN" sz="3375" b="1" dirty="0">
              <a:latin typeface="Adobe 黑体 Std R" charset="-122"/>
              <a:ea typeface="Adobe 黑体 Std R" charset="-122"/>
            </a:endParaRPr>
          </a:p>
          <a:p>
            <a:pPr algn="ctr">
              <a:lnSpc>
                <a:spcPct val="120000"/>
              </a:lnSpc>
              <a:buFont typeface="Arial" panose="020B0604020202020204" pitchFamily="34" charset="0"/>
              <a:buNone/>
            </a:pPr>
            <a:endParaRPr lang="en-US" altLang="zh-CN" sz="1125" b="1" dirty="0">
              <a:latin typeface="黑体" panose="02010609060101010101" pitchFamily="49" charset="-122"/>
              <a:ea typeface="黑体" panose="02010609060101010101" pitchFamily="49" charset="-122"/>
            </a:endParaRPr>
          </a:p>
          <a:p>
            <a:pPr>
              <a:lnSpc>
                <a:spcPct val="120000"/>
              </a:lnSpc>
            </a:pPr>
            <a:r>
              <a:rPr lang="zh-CN" altLang="zh-CN" sz="2600" dirty="0">
                <a:latin typeface="仿宋" panose="02010609060101010101" pitchFamily="49" charset="-122"/>
                <a:ea typeface="仿宋" panose="02010609060101010101" pitchFamily="49" charset="-122"/>
              </a:rPr>
              <a:t>在长达</a:t>
            </a:r>
            <a:r>
              <a:rPr lang="en-US" altLang="zh-CN" sz="2600" dirty="0">
                <a:latin typeface="仿宋" panose="02010609060101010101" pitchFamily="49" charset="-122"/>
                <a:ea typeface="仿宋" panose="02010609060101010101" pitchFamily="49" charset="-122"/>
              </a:rPr>
              <a:t>50</a:t>
            </a:r>
            <a:r>
              <a:rPr lang="zh-CN" altLang="zh-CN" sz="2600" dirty="0">
                <a:latin typeface="仿宋" panose="02010609060101010101" pitchFamily="49" charset="-122"/>
                <a:ea typeface="仿宋" panose="02010609060101010101" pitchFamily="49" charset="-122"/>
              </a:rPr>
              <a:t>年的时间里，我们的政策是隔离苏联，其内部矛盾导致了内耗</a:t>
            </a:r>
            <a:endParaRPr lang="en-US" altLang="zh-CN" sz="2600" dirty="0">
              <a:latin typeface="仿宋" panose="02010609060101010101" pitchFamily="49" charset="-122"/>
              <a:ea typeface="仿宋" panose="02010609060101010101" pitchFamily="49" charset="-122"/>
            </a:endParaRPr>
          </a:p>
          <a:p>
            <a:pPr>
              <a:lnSpc>
                <a:spcPct val="120000"/>
              </a:lnSpc>
            </a:pPr>
            <a:r>
              <a:rPr lang="zh-CN" altLang="zh-CN" sz="2600" dirty="0">
                <a:latin typeface="仿宋" panose="02010609060101010101" pitchFamily="49" charset="-122"/>
                <a:ea typeface="仿宋" panose="02010609060101010101" pitchFamily="49" charset="-122"/>
              </a:rPr>
              <a:t>近</a:t>
            </a:r>
            <a:r>
              <a:rPr lang="en-US" altLang="zh-CN" sz="2600" dirty="0">
                <a:latin typeface="仿宋" panose="02010609060101010101" pitchFamily="49" charset="-122"/>
                <a:ea typeface="仿宋" panose="02010609060101010101" pitchFamily="49" charset="-122"/>
              </a:rPr>
              <a:t>30</a:t>
            </a:r>
            <a:r>
              <a:rPr lang="zh-CN" altLang="zh-CN" sz="2600" dirty="0">
                <a:latin typeface="仿宋" panose="02010609060101010101" pitchFamily="49" charset="-122"/>
                <a:ea typeface="仿宋" panose="02010609060101010101" pitchFamily="49" charset="-122"/>
              </a:rPr>
              <a:t>年来我们的政策是促使中国走出来，其结果</a:t>
            </a:r>
            <a:r>
              <a:rPr lang="zh-CN" altLang="en-US" sz="2600" dirty="0">
                <a:latin typeface="仿宋" panose="02010609060101010101" pitchFamily="49" charset="-122"/>
                <a:ea typeface="仿宋" panose="02010609060101010101" pitchFamily="49" charset="-122"/>
              </a:rPr>
              <a:t>是</a:t>
            </a:r>
            <a:r>
              <a:rPr lang="zh-CN" altLang="zh-CN" sz="2600" dirty="0">
                <a:latin typeface="仿宋" panose="02010609060101010101" pitchFamily="49" charset="-122"/>
                <a:ea typeface="仿宋" panose="02010609060101010101" pitchFamily="49" charset="-122"/>
              </a:rPr>
              <a:t>今天的中国绝非</a:t>
            </a:r>
            <a:r>
              <a:rPr lang="en-US" altLang="zh-CN" sz="2600" dirty="0">
                <a:latin typeface="仿宋" panose="02010609060101010101" pitchFamily="49" charset="-122"/>
                <a:ea typeface="仿宋" panose="02010609060101010101" pitchFamily="49" charset="-122"/>
              </a:rPr>
              <a:t>1940</a:t>
            </a:r>
            <a:r>
              <a:rPr lang="zh-CN" altLang="zh-CN" sz="2600" dirty="0">
                <a:latin typeface="仿宋" panose="02010609060101010101" pitchFamily="49" charset="-122"/>
                <a:ea typeface="仿宋" panose="02010609060101010101" pitchFamily="49" charset="-122"/>
              </a:rPr>
              <a:t>年代后期的苏联</a:t>
            </a:r>
            <a:r>
              <a:rPr lang="zh-CN" altLang="en-US" sz="2600" dirty="0">
                <a:latin typeface="仿宋" panose="02010609060101010101" pitchFamily="49" charset="-122"/>
                <a:ea typeface="仿宋" panose="02010609060101010101" pitchFamily="49" charset="-122"/>
              </a:rPr>
              <a:t>。两者相比：</a:t>
            </a:r>
            <a:endParaRPr lang="en-US" altLang="zh-CN" sz="2600" dirty="0">
              <a:latin typeface="仿宋" panose="02010609060101010101" pitchFamily="49" charset="-122"/>
              <a:ea typeface="仿宋" panose="02010609060101010101" pitchFamily="49" charset="-122"/>
            </a:endParaRPr>
          </a:p>
          <a:p>
            <a:pPr marL="0" indent="0">
              <a:buNone/>
            </a:pPr>
            <a:r>
              <a:rPr lang="en-US" altLang="zh-CN" sz="2600" dirty="0">
                <a:latin typeface="仿宋" panose="02010609060101010101" pitchFamily="49" charset="-122"/>
                <a:ea typeface="仿宋" panose="02010609060101010101" pitchFamily="49" charset="-122"/>
              </a:rPr>
              <a:t>     1</a:t>
            </a:r>
            <a:r>
              <a:rPr lang="zh-CN" altLang="zh-CN" sz="2600" dirty="0">
                <a:latin typeface="仿宋" panose="02010609060101010101" pitchFamily="49" charset="-122"/>
                <a:ea typeface="仿宋" panose="02010609060101010101" pitchFamily="49" charset="-122"/>
              </a:rPr>
              <a:t>、中国不寻求传播激进的反美意识</a:t>
            </a:r>
            <a:endParaRPr lang="en-US" altLang="zh-CN" sz="2600" dirty="0">
              <a:latin typeface="仿宋" panose="02010609060101010101" pitchFamily="49" charset="-122"/>
              <a:ea typeface="仿宋" panose="02010609060101010101" pitchFamily="49" charset="-122"/>
            </a:endParaRPr>
          </a:p>
          <a:p>
            <a:pPr marL="0" indent="0">
              <a:buNone/>
            </a:pPr>
            <a:r>
              <a:rPr lang="en-US" altLang="zh-CN" sz="2600" dirty="0">
                <a:latin typeface="仿宋" panose="02010609060101010101" pitchFamily="49" charset="-122"/>
                <a:ea typeface="仿宋" panose="02010609060101010101" pitchFamily="49" charset="-122"/>
              </a:rPr>
              <a:t>     2</a:t>
            </a:r>
            <a:r>
              <a:rPr lang="zh-CN" altLang="zh-CN" sz="2600" dirty="0">
                <a:latin typeface="仿宋" panose="02010609060101010101" pitchFamily="49" charset="-122"/>
                <a:ea typeface="仿宋" panose="02010609060101010101" pitchFamily="49" charset="-122"/>
              </a:rPr>
              <a:t>、中国虽未实行民主，但也不认为自己正与全球民主制进行最</a:t>
            </a:r>
            <a:r>
              <a:rPr lang="en-US" altLang="zh-CN" sz="2600" dirty="0">
                <a:latin typeface="仿宋" panose="02010609060101010101" pitchFamily="49" charset="-122"/>
                <a:ea typeface="仿宋" panose="02010609060101010101" pitchFamily="49" charset="-122"/>
              </a:rPr>
              <a:t> </a:t>
            </a:r>
          </a:p>
          <a:p>
            <a:pPr marL="0" indent="0">
              <a:buNone/>
            </a:pPr>
            <a:r>
              <a:rPr lang="en-US" altLang="zh-CN" sz="2600" dirty="0">
                <a:latin typeface="仿宋" panose="02010609060101010101" pitchFamily="49" charset="-122"/>
                <a:ea typeface="仿宋" panose="02010609060101010101" pitchFamily="49" charset="-122"/>
              </a:rPr>
              <a:t>        </a:t>
            </a:r>
            <a:r>
              <a:rPr lang="zh-CN" altLang="zh-CN" sz="2600" dirty="0">
                <a:latin typeface="仿宋" panose="02010609060101010101" pitchFamily="49" charset="-122"/>
                <a:ea typeface="仿宋" panose="02010609060101010101" pitchFamily="49" charset="-122"/>
              </a:rPr>
              <a:t>后的搏斗</a:t>
            </a:r>
            <a:endParaRPr lang="en-US" altLang="zh-CN" sz="2600" dirty="0">
              <a:latin typeface="仿宋" panose="02010609060101010101" pitchFamily="49" charset="-122"/>
              <a:ea typeface="仿宋" panose="02010609060101010101" pitchFamily="49" charset="-122"/>
            </a:endParaRPr>
          </a:p>
          <a:p>
            <a:pPr marL="0" indent="0">
              <a:buNone/>
            </a:pPr>
            <a:r>
              <a:rPr lang="en-US" altLang="zh-CN" sz="2600" dirty="0">
                <a:latin typeface="仿宋" panose="02010609060101010101" pitchFamily="49" charset="-122"/>
                <a:ea typeface="仿宋" panose="02010609060101010101" pitchFamily="49" charset="-122"/>
              </a:rPr>
              <a:t>     3</a:t>
            </a:r>
            <a:r>
              <a:rPr lang="zh-CN" altLang="zh-CN" sz="2600" dirty="0">
                <a:latin typeface="仿宋" panose="02010609060101010101" pitchFamily="49" charset="-122"/>
                <a:ea typeface="仿宋" panose="02010609060101010101" pitchFamily="49" charset="-122"/>
              </a:rPr>
              <a:t>、中国虽然有时实行重商主义，但并不认为自己与资本主义进</a:t>
            </a:r>
            <a:endParaRPr lang="en-US" altLang="zh-CN" sz="2600" dirty="0">
              <a:latin typeface="仿宋" panose="02010609060101010101" pitchFamily="49" charset="-122"/>
              <a:ea typeface="仿宋" panose="02010609060101010101" pitchFamily="49" charset="-122"/>
            </a:endParaRPr>
          </a:p>
          <a:p>
            <a:pPr marL="0" indent="0">
              <a:buNone/>
            </a:pPr>
            <a:r>
              <a:rPr lang="en-US" altLang="zh-CN" sz="2600" dirty="0">
                <a:latin typeface="仿宋" panose="02010609060101010101" pitchFamily="49" charset="-122"/>
                <a:ea typeface="仿宋" panose="02010609060101010101" pitchFamily="49" charset="-122"/>
              </a:rPr>
              <a:t>        </a:t>
            </a:r>
            <a:r>
              <a:rPr lang="zh-CN" altLang="zh-CN" sz="2600" dirty="0">
                <a:latin typeface="仿宋" panose="02010609060101010101" pitchFamily="49" charset="-122"/>
                <a:ea typeface="仿宋" panose="02010609060101010101" pitchFamily="49" charset="-122"/>
              </a:rPr>
              <a:t>行殊死斗争</a:t>
            </a:r>
            <a:endParaRPr lang="en-US" altLang="zh-CN" sz="2600" dirty="0">
              <a:latin typeface="仿宋" panose="02010609060101010101" pitchFamily="49" charset="-122"/>
              <a:ea typeface="仿宋" panose="02010609060101010101" pitchFamily="49" charset="-122"/>
            </a:endParaRPr>
          </a:p>
          <a:p>
            <a:pPr marL="0" indent="0">
              <a:buNone/>
            </a:pPr>
            <a:r>
              <a:rPr lang="en-US" altLang="zh-CN" sz="2600" dirty="0">
                <a:latin typeface="仿宋" panose="02010609060101010101" pitchFamily="49" charset="-122"/>
                <a:ea typeface="仿宋" panose="02010609060101010101" pitchFamily="49" charset="-122"/>
              </a:rPr>
              <a:t>     4</a:t>
            </a:r>
            <a:r>
              <a:rPr lang="zh-CN" altLang="zh-CN" sz="2600" dirty="0">
                <a:latin typeface="仿宋" panose="02010609060101010101" pitchFamily="49" charset="-122"/>
                <a:ea typeface="仿宋" panose="02010609060101010101" pitchFamily="49" charset="-122"/>
              </a:rPr>
              <a:t>、最重要的是，中国不认为自己的前途取决于废除现行国际体系的基</a:t>
            </a:r>
            <a:endParaRPr lang="en-US" altLang="zh-CN" sz="2600" dirty="0">
              <a:latin typeface="仿宋" panose="02010609060101010101" pitchFamily="49" charset="-122"/>
              <a:ea typeface="仿宋" panose="02010609060101010101" pitchFamily="49" charset="-122"/>
            </a:endParaRPr>
          </a:p>
          <a:p>
            <a:pPr marL="0" indent="0">
              <a:buNone/>
            </a:pPr>
            <a:r>
              <a:rPr lang="en-US" altLang="zh-CN" sz="2600" dirty="0">
                <a:latin typeface="仿宋" panose="02010609060101010101" pitchFamily="49" charset="-122"/>
                <a:ea typeface="仿宋" panose="02010609060101010101" pitchFamily="49" charset="-122"/>
              </a:rPr>
              <a:t>        </a:t>
            </a:r>
            <a:r>
              <a:rPr lang="zh-CN" altLang="zh-CN" sz="2600" dirty="0">
                <a:latin typeface="仿宋" panose="02010609060101010101" pitchFamily="49" charset="-122"/>
                <a:ea typeface="仿宋" panose="02010609060101010101" pitchFamily="49" charset="-122"/>
              </a:rPr>
              <a:t>本程序。事实上情况正好相反：中国领导人认定，他们的成功依赖</a:t>
            </a:r>
            <a:endParaRPr lang="en-US" altLang="zh-CN" sz="2600" dirty="0">
              <a:latin typeface="仿宋" panose="02010609060101010101" pitchFamily="49" charset="-122"/>
              <a:ea typeface="仿宋" panose="02010609060101010101" pitchFamily="49" charset="-122"/>
            </a:endParaRPr>
          </a:p>
          <a:p>
            <a:pPr marL="0" indent="0">
              <a:buNone/>
            </a:pPr>
            <a:r>
              <a:rPr lang="en-US" altLang="zh-CN" sz="2600" dirty="0">
                <a:latin typeface="仿宋" panose="02010609060101010101" pitchFamily="49" charset="-122"/>
                <a:ea typeface="仿宋" panose="02010609060101010101" pitchFamily="49" charset="-122"/>
              </a:rPr>
              <a:t>        </a:t>
            </a:r>
            <a:r>
              <a:rPr lang="zh-CN" altLang="zh-CN" sz="2600" dirty="0">
                <a:latin typeface="仿宋" panose="02010609060101010101" pitchFamily="49" charset="-122"/>
                <a:ea typeface="仿宋" panose="02010609060101010101" pitchFamily="49" charset="-122"/>
              </a:rPr>
              <a:t>于与当代世界联网</a:t>
            </a:r>
            <a:endParaRPr lang="en-US" altLang="zh-CN" sz="2600" dirty="0">
              <a:latin typeface="仿宋" panose="02010609060101010101" pitchFamily="49" charset="-122"/>
              <a:ea typeface="仿宋" panose="02010609060101010101" pitchFamily="49" charset="-122"/>
            </a:endParaRPr>
          </a:p>
          <a:p>
            <a:pPr marL="0" indent="0">
              <a:buNone/>
            </a:pPr>
            <a:endParaRPr lang="en-US" altLang="zh-CN" sz="2600" i="1" dirty="0">
              <a:latin typeface="仿宋" panose="02010609060101010101" pitchFamily="49" charset="-122"/>
              <a:ea typeface="仿宋" panose="02010609060101010101" pitchFamily="49" charset="-122"/>
            </a:endParaRPr>
          </a:p>
          <a:p>
            <a:pPr marL="0" indent="0">
              <a:buNone/>
            </a:pPr>
            <a:r>
              <a:rPr lang="en-US" altLang="zh-CN" sz="2600" i="1" dirty="0">
                <a:latin typeface="仿宋" panose="02010609060101010101" pitchFamily="49" charset="-122"/>
                <a:ea typeface="仿宋" panose="02010609060101010101" pitchFamily="49" charset="-122"/>
              </a:rPr>
              <a:t>           ---Robert </a:t>
            </a:r>
            <a:r>
              <a:rPr lang="en-US" altLang="zh-CN" sz="2600" i="1" dirty="0" err="1">
                <a:latin typeface="仿宋" panose="02010609060101010101" pitchFamily="49" charset="-122"/>
                <a:ea typeface="仿宋" panose="02010609060101010101" pitchFamily="49" charset="-122"/>
              </a:rPr>
              <a:t>B.Zoellick</a:t>
            </a:r>
            <a:r>
              <a:rPr lang="zh-CN" altLang="en-US" sz="2600" i="1" dirty="0">
                <a:latin typeface="仿宋" panose="02010609060101010101" pitchFamily="49" charset="-122"/>
                <a:ea typeface="仿宋" panose="02010609060101010101" pitchFamily="49" charset="-122"/>
              </a:rPr>
              <a:t>（</a:t>
            </a:r>
            <a:r>
              <a:rPr lang="en-US" altLang="zh-CN" sz="2600" i="1" dirty="0">
                <a:latin typeface="仿宋" panose="02010609060101010101" pitchFamily="49" charset="-122"/>
                <a:ea typeface="仿宋" panose="02010609060101010101" pitchFamily="49" charset="-122"/>
              </a:rPr>
              <a:t>2005</a:t>
            </a:r>
            <a:r>
              <a:rPr lang="zh-CN" altLang="en-US" sz="2600" i="1" dirty="0">
                <a:latin typeface="仿宋" panose="02010609060101010101" pitchFamily="49" charset="-122"/>
                <a:ea typeface="仿宋" panose="02010609060101010101" pitchFamily="49" charset="-122"/>
              </a:rPr>
              <a:t>）</a:t>
            </a:r>
            <a:r>
              <a:rPr lang="zh-CN" altLang="zh-CN" sz="2600" i="1" dirty="0">
                <a:latin typeface="仿宋" panose="02010609060101010101" pitchFamily="49" charset="-122"/>
                <a:ea typeface="仿宋" panose="02010609060101010101" pitchFamily="49" charset="-122"/>
              </a:rPr>
              <a:t>在美中关系全国委员会的演讲</a:t>
            </a:r>
          </a:p>
        </p:txBody>
      </p:sp>
      <p:sp>
        <p:nvSpPr>
          <p:cNvPr id="11268"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317197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683568" y="1268760"/>
            <a:ext cx="7704856" cy="5040559"/>
          </a:xfrm>
        </p:spPr>
        <p:txBody>
          <a:bodyPr>
            <a:normAutofit lnSpcReduction="10000"/>
          </a:bodyPr>
          <a:lstStyle/>
          <a:p>
            <a:pPr algn="ctr">
              <a:buFont typeface="Arial" panose="020B0604020202020204" pitchFamily="34" charset="0"/>
              <a:buNone/>
            </a:pPr>
            <a:r>
              <a:rPr lang="zh-Hans" altLang="en-US" b="1" dirty="0">
                <a:ea typeface="Adobe 黑体 Std R" charset="-122"/>
              </a:rPr>
              <a:t>西方主宰地位可能终结</a:t>
            </a:r>
            <a:endParaRPr lang="en-US" altLang="zh-CN" b="1" dirty="0">
              <a:ea typeface="Adobe 黑体 Std R" charset="-122"/>
            </a:endParaRPr>
          </a:p>
          <a:p>
            <a:pPr algn="ctr">
              <a:buFont typeface="Arial" panose="020B0604020202020204" pitchFamily="34" charset="0"/>
              <a:buNone/>
            </a:pPr>
            <a:endParaRPr lang="en-US" altLang="zh-CN" b="1" dirty="0">
              <a:latin typeface="黑体" panose="02010609060101010101" pitchFamily="49" charset="-122"/>
              <a:ea typeface="黑体" panose="02010609060101010101" pitchFamily="49" charset="-122"/>
            </a:endParaRPr>
          </a:p>
          <a:p>
            <a:r>
              <a:rPr lang="zh-Hans" altLang="en-US" sz="2000" dirty="0">
                <a:latin typeface="仿宋" panose="02010609060101010101" pitchFamily="49" charset="-122"/>
                <a:ea typeface="仿宋" panose="02010609060101010101" pitchFamily="49" charset="-122"/>
              </a:rPr>
              <a:t>英国在其领地内传播了法治、现代通讯、自由贸易</a:t>
            </a:r>
            <a:endParaRPr lang="en-US" altLang="zh-CN" sz="2000" dirty="0">
              <a:latin typeface="仿宋" panose="02010609060101010101" pitchFamily="49" charset="-122"/>
              <a:ea typeface="仿宋" panose="02010609060101010101" pitchFamily="49" charset="-122"/>
            </a:endParaRPr>
          </a:p>
          <a:p>
            <a:r>
              <a:rPr lang="zh-Hans" altLang="en-US" sz="2000" dirty="0">
                <a:latin typeface="仿宋" panose="02010609060101010101" pitchFamily="49" charset="-122"/>
                <a:ea typeface="仿宋" panose="02010609060101010101" pitchFamily="49" charset="-122"/>
              </a:rPr>
              <a:t>六大杀手级应用软件使西方脱颖而出</a:t>
            </a:r>
            <a:r>
              <a:rPr lang="zh-CN" altLang="en-US" sz="2000" dirty="0">
                <a:latin typeface="仿宋" panose="02010609060101010101" pitchFamily="49" charset="-122"/>
                <a:ea typeface="仿宋" panose="02010609060101010101" pitchFamily="49" charset="-122"/>
              </a:rPr>
              <a:t>：</a:t>
            </a:r>
            <a:endParaRPr lang="en-US" altLang="zh-Hans" sz="2000" dirty="0">
              <a:latin typeface="仿宋" panose="02010609060101010101" pitchFamily="49" charset="-122"/>
              <a:ea typeface="仿宋" panose="02010609060101010101" pitchFamily="49" charset="-122"/>
            </a:endParaRPr>
          </a:p>
          <a:p>
            <a:pPr marL="0" indent="0">
              <a:buNone/>
            </a:pPr>
            <a:r>
              <a:rPr lang="zh-Hans" altLang="en-US" sz="2000" dirty="0">
                <a:latin typeface="仿宋" panose="02010609060101010101" pitchFamily="49" charset="-122"/>
                <a:ea typeface="仿宋" panose="02010609060101010101" pitchFamily="49" charset="-122"/>
              </a:rPr>
              <a:t>    财产权</a:t>
            </a:r>
          </a:p>
          <a:p>
            <a:pPr marL="0" indent="0">
              <a:buNone/>
            </a:pPr>
            <a:r>
              <a:rPr lang="zh-Hans" altLang="en-US" sz="2000" dirty="0">
                <a:latin typeface="仿宋" panose="02010609060101010101" pitchFamily="49" charset="-122"/>
                <a:ea typeface="仿宋" panose="02010609060101010101" pitchFamily="49" charset="-122"/>
              </a:rPr>
              <a:t>    科学</a:t>
            </a:r>
          </a:p>
          <a:p>
            <a:pPr marL="0" indent="0">
              <a:buNone/>
            </a:pPr>
            <a:r>
              <a:rPr lang="zh-Hans" altLang="en-US" sz="2000" dirty="0">
                <a:latin typeface="仿宋" panose="02010609060101010101" pitchFamily="49" charset="-122"/>
                <a:ea typeface="仿宋" panose="02010609060101010101" pitchFamily="49" charset="-122"/>
              </a:rPr>
              <a:t>    竞争</a:t>
            </a:r>
          </a:p>
          <a:p>
            <a:pPr marL="0" indent="0">
              <a:buNone/>
            </a:pPr>
            <a:r>
              <a:rPr lang="zh-Hans" altLang="en-US" sz="2000" dirty="0">
                <a:latin typeface="仿宋" panose="02010609060101010101" pitchFamily="49" charset="-122"/>
                <a:ea typeface="仿宋" panose="02010609060101010101" pitchFamily="49" charset="-122"/>
              </a:rPr>
              <a:t>    消费社会</a:t>
            </a:r>
          </a:p>
          <a:p>
            <a:pPr marL="0" indent="0">
              <a:buNone/>
            </a:pPr>
            <a:r>
              <a:rPr lang="zh-Hans" altLang="en-US" sz="2000" dirty="0">
                <a:latin typeface="仿宋" panose="02010609060101010101" pitchFamily="49" charset="-122"/>
                <a:ea typeface="仿宋" panose="02010609060101010101" pitchFamily="49" charset="-122"/>
              </a:rPr>
              <a:t>    医学</a:t>
            </a:r>
          </a:p>
          <a:p>
            <a:pPr marL="0" indent="0">
              <a:buNone/>
            </a:pPr>
            <a:r>
              <a:rPr lang="zh-Hans" altLang="en-US" sz="2000" dirty="0">
                <a:latin typeface="仿宋" panose="02010609060101010101" pitchFamily="49" charset="-122"/>
                <a:ea typeface="仿宋" panose="02010609060101010101" pitchFamily="49" charset="-122"/>
              </a:rPr>
              <a:t>    </a:t>
            </a:r>
            <a:r>
              <a:rPr lang="zh-CN" altLang="en-US" sz="2000" dirty="0">
                <a:latin typeface="仿宋" panose="02010609060101010101" pitchFamily="49" charset="-122"/>
                <a:ea typeface="仿宋" panose="02010609060101010101" pitchFamily="49" charset="-122"/>
              </a:rPr>
              <a:t>新教伦理</a:t>
            </a:r>
            <a:endParaRPr lang="zh-Hans" altLang="en-US" sz="2000" dirty="0">
              <a:latin typeface="仿宋" panose="02010609060101010101" pitchFamily="49" charset="-122"/>
              <a:ea typeface="仿宋" panose="02010609060101010101" pitchFamily="49" charset="-122"/>
            </a:endParaRPr>
          </a:p>
          <a:p>
            <a:r>
              <a:rPr lang="zh-Hans" altLang="en-US" sz="2000" dirty="0">
                <a:latin typeface="仿宋" panose="02010609060101010101" pitchFamily="49" charset="-122"/>
                <a:ea typeface="仿宋" panose="02010609060101010101" pitchFamily="49" charset="-122"/>
              </a:rPr>
              <a:t>中国正在下载这些应用软件</a:t>
            </a:r>
            <a:endParaRPr lang="en-US" altLang="zh-CN" sz="2000" dirty="0">
              <a:latin typeface="仿宋" panose="02010609060101010101" pitchFamily="49" charset="-122"/>
              <a:ea typeface="仿宋" panose="02010609060101010101" pitchFamily="49" charset="-122"/>
            </a:endParaRPr>
          </a:p>
          <a:p>
            <a:pPr marL="0" indent="0">
              <a:buNone/>
            </a:pPr>
            <a:endParaRPr lang="en-US" altLang="zh-Hans" sz="2000" i="1" dirty="0">
              <a:latin typeface="仿宋" panose="02010609060101010101" pitchFamily="49" charset="-122"/>
              <a:ea typeface="仿宋" panose="02010609060101010101" pitchFamily="49" charset="-122"/>
            </a:endParaRPr>
          </a:p>
          <a:p>
            <a:pPr marL="0" indent="0">
              <a:buNone/>
            </a:pPr>
            <a:r>
              <a:rPr lang="en-US" altLang="zh-Hans" sz="2000" i="1" dirty="0">
                <a:latin typeface="仿宋" panose="02010609060101010101" pitchFamily="49" charset="-122"/>
                <a:ea typeface="仿宋" panose="02010609060101010101" pitchFamily="49" charset="-122"/>
              </a:rPr>
              <a:t>                    ——</a:t>
            </a:r>
            <a:r>
              <a:rPr lang="zh-Hans" altLang="en-US" sz="2000" i="1" dirty="0">
                <a:latin typeface="仿宋" panose="02010609060101010101" pitchFamily="49" charset="-122"/>
                <a:ea typeface="仿宋" panose="02010609060101010101" pitchFamily="49" charset="-122"/>
              </a:rPr>
              <a:t>弗格森</a:t>
            </a:r>
            <a:r>
              <a:rPr lang="zh-CN" altLang="en-US" sz="2000" i="1" dirty="0">
                <a:latin typeface="仿宋" panose="02010609060101010101" pitchFamily="49" charset="-122"/>
                <a:ea typeface="仿宋" panose="02010609060101010101" pitchFamily="49" charset="-122"/>
              </a:rPr>
              <a:t>（</a:t>
            </a:r>
            <a:r>
              <a:rPr lang="en-US" altLang="zh-CN" sz="2000" i="1" dirty="0">
                <a:latin typeface="仿宋" panose="02010609060101010101" pitchFamily="49" charset="-122"/>
                <a:ea typeface="仿宋" panose="02010609060101010101" pitchFamily="49" charset="-122"/>
              </a:rPr>
              <a:t>2011</a:t>
            </a:r>
            <a:r>
              <a:rPr lang="zh-CN" altLang="en-US" sz="2000" i="1" dirty="0">
                <a:latin typeface="仿宋" panose="02010609060101010101" pitchFamily="49" charset="-122"/>
                <a:ea typeface="仿宋" panose="02010609060101010101" pitchFamily="49" charset="-122"/>
              </a:rPr>
              <a:t>）</a:t>
            </a:r>
            <a:r>
              <a:rPr lang="zh-Hans" altLang="en-US" sz="2000" i="1" dirty="0">
                <a:latin typeface="仿宋" panose="02010609060101010101" pitchFamily="49" charset="-122"/>
                <a:ea typeface="仿宋" panose="02010609060101010101" pitchFamily="49" charset="-122"/>
              </a:rPr>
              <a:t>：</a:t>
            </a:r>
            <a:r>
              <a:rPr lang="en-US" altLang="zh-Hans" sz="2000" i="1" dirty="0">
                <a:latin typeface="仿宋" panose="02010609060101010101" pitchFamily="49" charset="-122"/>
                <a:ea typeface="仿宋" panose="02010609060101010101" pitchFamily="49" charset="-122"/>
              </a:rPr>
              <a:t>《</a:t>
            </a:r>
            <a:r>
              <a:rPr lang="zh-Hans" altLang="en-US" sz="2000" i="1" dirty="0">
                <a:latin typeface="仿宋" panose="02010609060101010101" pitchFamily="49" charset="-122"/>
                <a:ea typeface="仿宋" panose="02010609060101010101" pitchFamily="49" charset="-122"/>
              </a:rPr>
              <a:t>文明</a:t>
            </a:r>
            <a:r>
              <a:rPr lang="en-US" altLang="zh-Hans" sz="2000" i="1" dirty="0">
                <a:latin typeface="仿宋" panose="02010609060101010101" pitchFamily="49" charset="-122"/>
                <a:ea typeface="仿宋" panose="02010609060101010101" pitchFamily="49" charset="-122"/>
              </a:rPr>
              <a:t>》</a:t>
            </a:r>
            <a:endParaRPr lang="zh-Hans" altLang="en-US" sz="2000" i="1" dirty="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p:txBody>
      </p:sp>
      <p:sp>
        <p:nvSpPr>
          <p:cNvPr id="2052"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2791206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A4CF78D-D404-431C-AACA-46064157F484}"/>
              </a:ext>
            </a:extLst>
          </p:cNvPr>
          <p:cNvSpPr>
            <a:spLocks noGrp="1"/>
          </p:cNvSpPr>
          <p:nvPr>
            <p:ph type="body" idx="1"/>
          </p:nvPr>
        </p:nvSpPr>
        <p:spPr>
          <a:xfrm>
            <a:off x="323528" y="620688"/>
            <a:ext cx="8352929" cy="6120680"/>
          </a:xfrm>
        </p:spPr>
        <p:txBody>
          <a:bodyPr>
            <a:normAutofit fontScale="32500" lnSpcReduction="20000"/>
          </a:bodyPr>
          <a:lstStyle/>
          <a:p>
            <a:pPr marL="0" indent="0" algn="ctr">
              <a:buNone/>
            </a:pPr>
            <a:r>
              <a:rPr lang="zh-CN" altLang="zh-CN" sz="8000" b="1" dirty="0">
                <a:ea typeface="Adobe 黑体 Std R" charset="-122"/>
                <a:cs typeface="+mj-cs"/>
              </a:rPr>
              <a:t>纳瓦罗</a:t>
            </a:r>
            <a:r>
              <a:rPr lang="zh-CN" altLang="en-US" sz="8000" b="1" dirty="0">
                <a:ea typeface="Adobe 黑体 Std R" charset="-122"/>
                <a:cs typeface="+mj-cs"/>
              </a:rPr>
              <a:t>（</a:t>
            </a:r>
            <a:r>
              <a:rPr lang="en-US" altLang="zh-CN" sz="8000" b="1" dirty="0">
                <a:ea typeface="Adobe 黑体 Std R" charset="-122"/>
                <a:cs typeface="+mj-cs"/>
              </a:rPr>
              <a:t>2011</a:t>
            </a:r>
            <a:r>
              <a:rPr lang="zh-CN" altLang="en-US" sz="8000" b="1" dirty="0">
                <a:ea typeface="Adobe 黑体 Std R" charset="-122"/>
                <a:cs typeface="+mj-cs"/>
              </a:rPr>
              <a:t>）的</a:t>
            </a:r>
            <a:r>
              <a:rPr lang="zh-CN" altLang="zh-CN" sz="8000" b="1" dirty="0">
                <a:ea typeface="Adobe 黑体 Std R" charset="-122"/>
                <a:cs typeface="+mj-cs"/>
              </a:rPr>
              <a:t>《致命中国》</a:t>
            </a:r>
            <a:r>
              <a:rPr lang="zh-CN" altLang="en-US" sz="8000" b="1" dirty="0">
                <a:ea typeface="Adobe 黑体 Std R" charset="-122"/>
                <a:cs typeface="+mj-cs"/>
              </a:rPr>
              <a:t>（</a:t>
            </a:r>
            <a:r>
              <a:rPr lang="en-US" altLang="zh-CN" sz="8000" b="1" dirty="0">
                <a:ea typeface="Adobe 黑体 Std R" charset="-122"/>
                <a:cs typeface="+mj-cs"/>
              </a:rPr>
              <a:t>I</a:t>
            </a:r>
            <a:r>
              <a:rPr lang="zh-CN" altLang="en-US" sz="8000" b="1" dirty="0">
                <a:ea typeface="Adobe 黑体 Std R" charset="-122"/>
                <a:cs typeface="+mj-cs"/>
              </a:rPr>
              <a:t>）</a:t>
            </a:r>
            <a:endParaRPr lang="en-US" altLang="zh-CN" sz="8000" b="1" dirty="0">
              <a:ea typeface="Adobe 黑体 Std R" charset="-122"/>
              <a:cs typeface="+mj-cs"/>
            </a:endParaRPr>
          </a:p>
          <a:p>
            <a:pPr marL="0" indent="0" algn="ctr">
              <a:buNone/>
            </a:pPr>
            <a:endParaRPr lang="zh-CN" altLang="zh-CN" sz="8000" b="1" dirty="0">
              <a:ea typeface="Adobe 黑体 Std R" charset="-122"/>
              <a:cs typeface="+mj-cs"/>
            </a:endParaRPr>
          </a:p>
          <a:p>
            <a:r>
              <a:rPr lang="zh-CN" altLang="zh-CN" sz="6200" dirty="0">
                <a:latin typeface="仿宋" pitchFamily="49" charset="-122"/>
                <a:ea typeface="仿宋" pitchFamily="49" charset="-122"/>
              </a:rPr>
              <a:t>美国彭博社称：“如果你通过读一个人了解特朗普的中国观点，那就是纳瓦罗” </a:t>
            </a:r>
          </a:p>
          <a:p>
            <a:r>
              <a:rPr lang="zh-CN" altLang="zh-CN" sz="6200" dirty="0">
                <a:latin typeface="仿宋" pitchFamily="49" charset="-122"/>
                <a:ea typeface="仿宋" pitchFamily="49" charset="-122"/>
              </a:rPr>
              <a:t>中心观点</a:t>
            </a:r>
          </a:p>
          <a:p>
            <a:r>
              <a:rPr lang="zh-CN" altLang="zh-CN" sz="6200" dirty="0">
                <a:latin typeface="仿宋" pitchFamily="49" charset="-122"/>
                <a:ea typeface="仿宋" pitchFamily="49" charset="-122"/>
              </a:rPr>
              <a:t>中国企业向世界市场提供了大量有害产品，中国运用倾销贸易产品的八种贸易武器摧毁了美国的制造业基础，带走了供应链条，造成了美国工作岗位的丢失</a:t>
            </a:r>
          </a:p>
          <a:p>
            <a:r>
              <a:rPr lang="zh-CN" altLang="zh-CN" sz="6200" dirty="0">
                <a:latin typeface="仿宋" pitchFamily="49" charset="-122"/>
                <a:ea typeface="仿宋" pitchFamily="49" charset="-122"/>
              </a:rPr>
              <a:t>精心编制的非法出口补贴网络</a:t>
            </a:r>
          </a:p>
          <a:p>
            <a:r>
              <a:rPr lang="zh-CN" altLang="zh-CN" sz="6200" dirty="0">
                <a:latin typeface="仿宋" pitchFamily="49" charset="-122"/>
                <a:ea typeface="仿宋" pitchFamily="49" charset="-122"/>
              </a:rPr>
              <a:t>对货币的狡猾操纵和总体低估</a:t>
            </a:r>
          </a:p>
          <a:p>
            <a:r>
              <a:rPr lang="zh-CN" altLang="zh-CN" sz="6200" dirty="0">
                <a:latin typeface="仿宋" pitchFamily="49" charset="-122"/>
                <a:ea typeface="仿宋" pitchFamily="49" charset="-122"/>
              </a:rPr>
              <a:t>对美国知识产权财富公然的造假、盗版和偷窃</a:t>
            </a:r>
          </a:p>
          <a:p>
            <a:r>
              <a:rPr lang="zh-CN" altLang="zh-CN" sz="6200" dirty="0">
                <a:latin typeface="仿宋" pitchFamily="49" charset="-122"/>
                <a:ea typeface="仿宋" pitchFamily="49" charset="-122"/>
              </a:rPr>
              <a:t>相当短视的意愿，即用大规模的环境破坏来换取几块钱的生产成本优势</a:t>
            </a:r>
          </a:p>
          <a:p>
            <a:r>
              <a:rPr lang="zh-CN" altLang="zh-CN" sz="6200" dirty="0">
                <a:latin typeface="仿宋" pitchFamily="49" charset="-122"/>
                <a:ea typeface="仿宋" pitchFamily="49" charset="-122"/>
              </a:rPr>
              <a:t>远低于国际规范的、极度松散的工人健康和安全标准</a:t>
            </a:r>
          </a:p>
          <a:p>
            <a:r>
              <a:rPr lang="zh-CN" altLang="zh-CN" sz="6200" dirty="0">
                <a:latin typeface="仿宋" pitchFamily="49" charset="-122"/>
                <a:ea typeface="仿宋" pitchFamily="49" charset="-122"/>
              </a:rPr>
              <a:t>不合法的关税、配额以及其他关键原材料的出口限制，并作为一种战略手段来获得对世界冶金和重工业更大的控制</a:t>
            </a:r>
          </a:p>
          <a:p>
            <a:r>
              <a:rPr lang="zh-CN" altLang="zh-CN" sz="6200" dirty="0">
                <a:latin typeface="仿宋" pitchFamily="49" charset="-122"/>
                <a:ea typeface="仿宋" pitchFamily="49" charset="-122"/>
              </a:rPr>
              <a:t>掠夺性定价和倾销，旨在将外国竞争者赶出关键资源市场，并用垄断价格获取消费者的权益</a:t>
            </a:r>
          </a:p>
          <a:p>
            <a:r>
              <a:rPr lang="zh-CN" altLang="zh-CN" sz="6200" dirty="0">
                <a:latin typeface="仿宋" pitchFamily="49" charset="-122"/>
                <a:ea typeface="仿宋" pitchFamily="49" charset="-122"/>
              </a:rPr>
              <a:t>“保护主义长城”——旨在让所有的外国竞争者无法在中国大地上设立门店</a:t>
            </a:r>
          </a:p>
        </p:txBody>
      </p:sp>
      <p:sp>
        <p:nvSpPr>
          <p:cNvPr id="101380" name="WordArt 4">
            <a:extLst>
              <a:ext uri="{FF2B5EF4-FFF2-40B4-BE49-F238E27FC236}">
                <a16:creationId xmlns:a16="http://schemas.microsoft.com/office/drawing/2014/main" id="{7043FEC0-66D5-4880-B384-3DF4CE50AF29}"/>
              </a:ext>
            </a:extLst>
          </p:cNvPr>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endParaRPr lang="zh-CN" altLang="en-US" sz="3600" kern="10">
              <a:ln w="9525">
                <a:solidFill>
                  <a:schemeClr val="bg1"/>
                </a:solidFill>
                <a:round/>
                <a:headEnd/>
                <a:tailEnd/>
              </a:ln>
              <a:solidFill>
                <a:srgbClr val="FFFFFF"/>
              </a:solidFill>
              <a:latin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45504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A4CF78D-D404-431C-AACA-46064157F484}"/>
              </a:ext>
            </a:extLst>
          </p:cNvPr>
          <p:cNvSpPr>
            <a:spLocks noGrp="1"/>
          </p:cNvSpPr>
          <p:nvPr>
            <p:ph type="body" idx="1"/>
          </p:nvPr>
        </p:nvSpPr>
        <p:spPr>
          <a:xfrm>
            <a:off x="323528" y="620688"/>
            <a:ext cx="8352929" cy="6120680"/>
          </a:xfrm>
        </p:spPr>
        <p:txBody>
          <a:bodyPr>
            <a:normAutofit fontScale="40000" lnSpcReduction="20000"/>
          </a:bodyPr>
          <a:lstStyle/>
          <a:p>
            <a:pPr marL="0" indent="0" algn="ctr">
              <a:buNone/>
            </a:pPr>
            <a:r>
              <a:rPr lang="zh-CN" altLang="zh-CN" sz="8000" b="1" dirty="0">
                <a:ea typeface="Adobe 黑体 Std R" charset="-122"/>
                <a:cs typeface="+mj-cs"/>
              </a:rPr>
              <a:t>纳瓦罗</a:t>
            </a:r>
            <a:r>
              <a:rPr lang="zh-CN" altLang="en-US" sz="8000" b="1" dirty="0">
                <a:ea typeface="Adobe 黑体 Std R" charset="-122"/>
                <a:cs typeface="+mj-cs"/>
              </a:rPr>
              <a:t>（</a:t>
            </a:r>
            <a:r>
              <a:rPr lang="en-US" altLang="zh-CN" sz="8000" b="1" dirty="0">
                <a:ea typeface="Adobe 黑体 Std R" charset="-122"/>
                <a:cs typeface="+mj-cs"/>
              </a:rPr>
              <a:t>2011</a:t>
            </a:r>
            <a:r>
              <a:rPr lang="zh-CN" altLang="en-US" sz="8000" b="1" dirty="0">
                <a:ea typeface="Adobe 黑体 Std R" charset="-122"/>
                <a:cs typeface="+mj-cs"/>
              </a:rPr>
              <a:t>）的</a:t>
            </a:r>
            <a:r>
              <a:rPr lang="zh-CN" altLang="zh-CN" sz="8000" b="1" dirty="0">
                <a:ea typeface="Adobe 黑体 Std R" charset="-122"/>
                <a:cs typeface="+mj-cs"/>
              </a:rPr>
              <a:t>《致命中国》</a:t>
            </a:r>
            <a:r>
              <a:rPr lang="zh-CN" altLang="en-US" sz="8000" b="1" dirty="0">
                <a:ea typeface="Adobe 黑体 Std R" charset="-122"/>
                <a:cs typeface="+mj-cs"/>
              </a:rPr>
              <a:t>（</a:t>
            </a:r>
            <a:r>
              <a:rPr lang="en-US" altLang="zh-CN" sz="8000" b="1" dirty="0">
                <a:ea typeface="Adobe 黑体 Std R" charset="-122"/>
                <a:cs typeface="+mj-cs"/>
              </a:rPr>
              <a:t>II</a:t>
            </a:r>
            <a:r>
              <a:rPr lang="zh-CN" altLang="en-US" sz="8000" b="1" dirty="0">
                <a:ea typeface="Adobe 黑体 Std R" charset="-122"/>
                <a:cs typeface="+mj-cs"/>
              </a:rPr>
              <a:t>）</a:t>
            </a:r>
            <a:endParaRPr lang="en-US" altLang="zh-CN" sz="8000" b="1" dirty="0">
              <a:ea typeface="Adobe 黑体 Std R" charset="-122"/>
              <a:cs typeface="+mj-cs"/>
            </a:endParaRPr>
          </a:p>
          <a:p>
            <a:pPr marL="0" indent="0" algn="ctr">
              <a:buNone/>
            </a:pPr>
            <a:endParaRPr lang="zh-CN" altLang="zh-CN" sz="8000" b="1" dirty="0">
              <a:ea typeface="Adobe 黑体 Std R" charset="-122"/>
              <a:cs typeface="+mj-cs"/>
            </a:endParaRPr>
          </a:p>
          <a:p>
            <a:pPr marL="0" indent="0">
              <a:buNone/>
            </a:pPr>
            <a:r>
              <a:rPr lang="en-US" altLang="zh-CN" sz="6400" dirty="0">
                <a:latin typeface="仿宋" pitchFamily="49" charset="-122"/>
                <a:ea typeface="仿宋" pitchFamily="49" charset="-122"/>
              </a:rPr>
              <a:t>      </a:t>
            </a:r>
            <a:r>
              <a:rPr lang="zh-CN" altLang="zh-CN" sz="6400" i="1" u="sng" dirty="0">
                <a:latin typeface="仿宋" pitchFamily="49" charset="-122"/>
                <a:ea typeface="仿宋" pitchFamily="49" charset="-122"/>
              </a:rPr>
              <a:t>如何在关键时刻反击中国的措施</a:t>
            </a:r>
          </a:p>
          <a:p>
            <a:r>
              <a:rPr lang="zh-CN" altLang="zh-CN" sz="6400" dirty="0">
                <a:latin typeface="仿宋" pitchFamily="49" charset="-122"/>
                <a:ea typeface="仿宋" pitchFamily="49" charset="-122"/>
              </a:rPr>
              <a:t>（一）号召美国民众不要购买中国产品</a:t>
            </a:r>
          </a:p>
          <a:p>
            <a:r>
              <a:rPr lang="zh-CN" altLang="zh-CN" sz="6400" dirty="0">
                <a:latin typeface="仿宋" pitchFamily="49" charset="-122"/>
                <a:ea typeface="仿宋" pitchFamily="49" charset="-122"/>
              </a:rPr>
              <a:t>（二）通过美国自由公平贸易法案</a:t>
            </a:r>
          </a:p>
          <a:p>
            <a:r>
              <a:rPr lang="zh-CN" altLang="zh-CN" sz="6400" dirty="0">
                <a:latin typeface="仿宋" pitchFamily="49" charset="-122"/>
                <a:ea typeface="仿宋" pitchFamily="49" charset="-122"/>
              </a:rPr>
              <a:t>（三）加强全球协调合作共同对付中国</a:t>
            </a:r>
          </a:p>
          <a:p>
            <a:r>
              <a:rPr lang="zh-CN" altLang="zh-CN" sz="6400" dirty="0">
                <a:latin typeface="仿宋" pitchFamily="49" charset="-122"/>
                <a:ea typeface="仿宋" pitchFamily="49" charset="-122"/>
              </a:rPr>
              <a:t>（四）以秘密穿梭外交方式施压人民币汇率</a:t>
            </a:r>
          </a:p>
          <a:p>
            <a:r>
              <a:rPr lang="zh-CN" altLang="zh-CN" sz="6400" dirty="0">
                <a:latin typeface="仿宋" pitchFamily="49" charset="-122"/>
                <a:ea typeface="仿宋" pitchFamily="49" charset="-122"/>
              </a:rPr>
              <a:t>（五）劝阻美国企业到中国投资</a:t>
            </a:r>
          </a:p>
          <a:p>
            <a:r>
              <a:rPr lang="zh-CN" altLang="zh-CN" sz="6400" dirty="0">
                <a:latin typeface="仿宋" pitchFamily="49" charset="-122"/>
                <a:ea typeface="仿宋" pitchFamily="49" charset="-122"/>
              </a:rPr>
              <a:t>（六）阻止部分中国企业到美国收购或者筹资</a:t>
            </a:r>
          </a:p>
          <a:p>
            <a:r>
              <a:rPr lang="zh-CN" altLang="zh-CN" sz="6400" dirty="0">
                <a:latin typeface="仿宋" pitchFamily="49" charset="-122"/>
                <a:ea typeface="仿宋" pitchFamily="49" charset="-122"/>
              </a:rPr>
              <a:t>（七）加强对中国的监控和审查</a:t>
            </a:r>
          </a:p>
          <a:p>
            <a:r>
              <a:rPr lang="zh-CN" altLang="zh-CN" sz="6400" dirty="0">
                <a:latin typeface="仿宋" pitchFamily="49" charset="-122"/>
                <a:ea typeface="仿宋" pitchFamily="49" charset="-122"/>
              </a:rPr>
              <a:t>（八）适当提升军事力量，加强网络战</a:t>
            </a:r>
          </a:p>
          <a:p>
            <a:r>
              <a:rPr lang="zh-CN" altLang="zh-CN" sz="6400" dirty="0">
                <a:latin typeface="仿宋" pitchFamily="49" charset="-122"/>
                <a:ea typeface="仿宋" pitchFamily="49" charset="-122"/>
              </a:rPr>
              <a:t>（九）推动中国进行一场茉莉花革命</a:t>
            </a:r>
          </a:p>
          <a:p>
            <a:r>
              <a:rPr lang="zh-CN" altLang="zh-CN" sz="6400" dirty="0">
                <a:latin typeface="仿宋" pitchFamily="49" charset="-122"/>
                <a:ea typeface="仿宋" pitchFamily="49" charset="-122"/>
              </a:rPr>
              <a:t>（十）加强美国对高技术领域的控制权</a:t>
            </a:r>
          </a:p>
          <a:p>
            <a:endParaRPr lang="zh-CN" altLang="zh-CN" sz="6200" dirty="0">
              <a:latin typeface="仿宋" pitchFamily="49" charset="-122"/>
              <a:ea typeface="仿宋" pitchFamily="49" charset="-122"/>
            </a:endParaRPr>
          </a:p>
        </p:txBody>
      </p:sp>
      <p:sp>
        <p:nvSpPr>
          <p:cNvPr id="101380" name="WordArt 4">
            <a:extLst>
              <a:ext uri="{FF2B5EF4-FFF2-40B4-BE49-F238E27FC236}">
                <a16:creationId xmlns:a16="http://schemas.microsoft.com/office/drawing/2014/main" id="{7043FEC0-66D5-4880-B384-3DF4CE50AF29}"/>
              </a:ext>
            </a:extLst>
          </p:cNvPr>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endParaRPr lang="zh-CN" altLang="en-US" sz="3600" kern="10">
              <a:ln w="9525">
                <a:solidFill>
                  <a:schemeClr val="bg1"/>
                </a:solidFill>
                <a:round/>
                <a:headEnd/>
                <a:tailEnd/>
              </a:ln>
              <a:solidFill>
                <a:srgbClr val="FFFFFF"/>
              </a:solidFill>
              <a:latin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64825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A4CF78D-D404-431C-AACA-46064157F484}"/>
              </a:ext>
            </a:extLst>
          </p:cNvPr>
          <p:cNvSpPr>
            <a:spLocks noGrp="1"/>
          </p:cNvSpPr>
          <p:nvPr>
            <p:ph type="body" idx="1"/>
          </p:nvPr>
        </p:nvSpPr>
        <p:spPr>
          <a:xfrm>
            <a:off x="323528" y="620688"/>
            <a:ext cx="8352929" cy="6120680"/>
          </a:xfrm>
        </p:spPr>
        <p:txBody>
          <a:bodyPr>
            <a:normAutofit fontScale="32500" lnSpcReduction="20000"/>
          </a:bodyPr>
          <a:lstStyle/>
          <a:p>
            <a:pPr algn="ctr">
              <a:lnSpc>
                <a:spcPct val="120000"/>
              </a:lnSpc>
              <a:buFont typeface="Arial" panose="020B0604020202020204" pitchFamily="34" charset="0"/>
              <a:buNone/>
              <a:defRPr/>
            </a:pPr>
            <a:r>
              <a:rPr lang="zh-CN" altLang="en-US" sz="8000" b="1" dirty="0">
                <a:latin typeface="Adobe 黑体 Std R" charset="-122"/>
                <a:ea typeface="Adobe 黑体 Std R" charset="-122"/>
                <a:cs typeface="+mj-cs"/>
              </a:rPr>
              <a:t>中国命定的扩张？</a:t>
            </a:r>
            <a:endParaRPr lang="en-US" altLang="zh-CN" sz="8000" b="1" dirty="0">
              <a:latin typeface="Adobe 黑体 Std R" charset="-122"/>
              <a:ea typeface="Adobe 黑体 Std R" charset="-122"/>
              <a:cs typeface="+mj-cs"/>
            </a:endParaRPr>
          </a:p>
          <a:p>
            <a:pPr algn="ctr">
              <a:lnSpc>
                <a:spcPct val="120000"/>
              </a:lnSpc>
              <a:buFont typeface="Arial" panose="020B0604020202020204" pitchFamily="34" charset="0"/>
              <a:buNone/>
              <a:defRPr/>
            </a:pPr>
            <a:endParaRPr lang="en-US" altLang="zh-CN" sz="5800" b="1" dirty="0">
              <a:latin typeface="黑体" pitchFamily="49" charset="-122"/>
              <a:ea typeface="黑体" pitchFamily="49" charset="-122"/>
              <a:cs typeface="+mj-cs"/>
            </a:endParaRPr>
          </a:p>
          <a:p>
            <a:pPr>
              <a:lnSpc>
                <a:spcPct val="120000"/>
              </a:lnSpc>
              <a:defRPr/>
            </a:pPr>
            <a:r>
              <a:rPr lang="zh-CN" altLang="en-US" sz="6300" dirty="0">
                <a:latin typeface="仿宋" pitchFamily="49" charset="-122"/>
                <a:ea typeface="仿宋" pitchFamily="49" charset="-122"/>
              </a:rPr>
              <a:t>基辛格：军国大事决定于地理环境能给予多大的腾挪空间</a:t>
            </a:r>
            <a:endParaRPr lang="en-US" altLang="zh-CN" sz="6300" dirty="0">
              <a:latin typeface="仿宋" pitchFamily="49" charset="-122"/>
              <a:ea typeface="仿宋" pitchFamily="49" charset="-122"/>
            </a:endParaRPr>
          </a:p>
          <a:p>
            <a:pPr>
              <a:lnSpc>
                <a:spcPct val="120000"/>
              </a:lnSpc>
              <a:defRPr/>
            </a:pPr>
            <a:r>
              <a:rPr lang="zh-CN" altLang="en-US" sz="6300" dirty="0">
                <a:latin typeface="仿宋" pitchFamily="49" charset="-122"/>
                <a:ea typeface="仿宋" pitchFamily="49" charset="-122"/>
              </a:rPr>
              <a:t>中俄交好使其北方压力全消，中国进而得以专注于成为真正的海上强国</a:t>
            </a:r>
            <a:endParaRPr lang="en-US" altLang="zh-CN" sz="6300" dirty="0">
              <a:latin typeface="仿宋" pitchFamily="49" charset="-122"/>
              <a:ea typeface="仿宋" pitchFamily="49" charset="-122"/>
            </a:endParaRPr>
          </a:p>
          <a:p>
            <a:pPr>
              <a:lnSpc>
                <a:spcPct val="120000"/>
              </a:lnSpc>
              <a:defRPr/>
            </a:pPr>
            <a:r>
              <a:rPr lang="zh-CN" altLang="en-US" sz="6300" dirty="0">
                <a:latin typeface="仿宋" pitchFamily="49" charset="-122"/>
                <a:ea typeface="仿宋" pitchFamily="49" charset="-122"/>
              </a:rPr>
              <a:t>即使没有实现大中华即拓展势力范围的动机，中国也会有扩张行为，即以商业机会吞并蒙古和俄远东及中亚</a:t>
            </a:r>
            <a:endParaRPr lang="en-US" altLang="zh-CN" sz="6300" dirty="0">
              <a:latin typeface="仿宋" pitchFamily="49" charset="-122"/>
              <a:ea typeface="仿宋" pitchFamily="49" charset="-122"/>
            </a:endParaRPr>
          </a:p>
          <a:p>
            <a:pPr>
              <a:lnSpc>
                <a:spcPct val="120000"/>
              </a:lnSpc>
              <a:defRPr/>
            </a:pPr>
            <a:r>
              <a:rPr lang="zh-CN" altLang="en-US" sz="6300" dirty="0">
                <a:latin typeface="仿宋" pitchFamily="49" charset="-122"/>
                <a:ea typeface="仿宋" pitchFamily="49" charset="-122"/>
              </a:rPr>
              <a:t>中国越是强大越是有不安全感并以扩张减缓之，美国就是典型的例子</a:t>
            </a:r>
            <a:endParaRPr lang="en-US" altLang="zh-CN" sz="6300" dirty="0">
              <a:latin typeface="仿宋" pitchFamily="49" charset="-122"/>
              <a:ea typeface="仿宋" pitchFamily="49" charset="-122"/>
            </a:endParaRPr>
          </a:p>
          <a:p>
            <a:pPr>
              <a:lnSpc>
                <a:spcPct val="120000"/>
              </a:lnSpc>
              <a:defRPr/>
            </a:pPr>
            <a:r>
              <a:rPr lang="zh-CN" altLang="en-US" sz="6300" dirty="0">
                <a:latin typeface="仿宋" pitchFamily="49" charset="-122"/>
                <a:ea typeface="仿宋" pitchFamily="49" charset="-122"/>
              </a:rPr>
              <a:t>海上无外交，有的只是赤裸裸的炮舰政策；海战是比较纯粹的战争形式，是双方军人智慧与技能的比拼，是国家力量与资源的较量</a:t>
            </a:r>
            <a:endParaRPr lang="en-US" altLang="zh-CN" sz="6300" dirty="0">
              <a:latin typeface="仿宋" pitchFamily="49" charset="-122"/>
              <a:ea typeface="仿宋" pitchFamily="49" charset="-122"/>
            </a:endParaRPr>
          </a:p>
          <a:p>
            <a:pPr>
              <a:lnSpc>
                <a:spcPct val="120000"/>
              </a:lnSpc>
              <a:defRPr/>
            </a:pPr>
            <a:r>
              <a:rPr lang="zh-CN" altLang="en-US" sz="6300" dirty="0">
                <a:latin typeface="仿宋" pitchFamily="49" charset="-122"/>
                <a:ea typeface="仿宋" pitchFamily="49" charset="-122"/>
              </a:rPr>
              <a:t>目前中国不是美国对手，能做的是提升进攻和防御力量，以求让美国三思而后行，而非为了与美冲突</a:t>
            </a:r>
            <a:endParaRPr lang="en-US" altLang="zh-CN" sz="6300" dirty="0">
              <a:latin typeface="仿宋" pitchFamily="49" charset="-122"/>
              <a:ea typeface="仿宋" pitchFamily="49" charset="-122"/>
            </a:endParaRPr>
          </a:p>
          <a:p>
            <a:pPr>
              <a:lnSpc>
                <a:spcPct val="120000"/>
              </a:lnSpc>
              <a:defRPr/>
            </a:pPr>
            <a:r>
              <a:rPr lang="zh-CN" altLang="en-US" sz="6300" dirty="0">
                <a:latin typeface="仿宋" pitchFamily="49" charset="-122"/>
                <a:ea typeface="仿宋" pitchFamily="49" charset="-122"/>
              </a:rPr>
              <a:t>美及其盟国感到压力并会寻求阻止中国成为东半球霸权，但美国的政策不应该是寻求支配南中国海，而是平衡</a:t>
            </a:r>
            <a:endParaRPr lang="en-US" altLang="zh-CN" sz="6300" dirty="0">
              <a:latin typeface="仿宋" pitchFamily="49" charset="-122"/>
              <a:ea typeface="仿宋" pitchFamily="49" charset="-122"/>
            </a:endParaRPr>
          </a:p>
          <a:p>
            <a:pPr marL="0" indent="0">
              <a:lnSpc>
                <a:spcPct val="120000"/>
              </a:lnSpc>
              <a:buNone/>
              <a:defRPr/>
            </a:pPr>
            <a:endParaRPr lang="en-US" altLang="zh-CN" sz="6300" dirty="0">
              <a:latin typeface="仿宋" pitchFamily="49" charset="-122"/>
              <a:ea typeface="仿宋" pitchFamily="49" charset="-122"/>
            </a:endParaRPr>
          </a:p>
          <a:p>
            <a:pPr marL="0" indent="0">
              <a:lnSpc>
                <a:spcPct val="120000"/>
              </a:lnSpc>
              <a:buNone/>
              <a:defRPr/>
            </a:pPr>
            <a:r>
              <a:rPr lang="en-US" altLang="zh-CN" sz="6200" i="1" dirty="0">
                <a:latin typeface="仿宋" pitchFamily="49" charset="-122"/>
                <a:ea typeface="仿宋" pitchFamily="49" charset="-122"/>
              </a:rPr>
              <a:t>           ---</a:t>
            </a:r>
            <a:r>
              <a:rPr lang="zh-CN" altLang="en-US" sz="6200" i="1" dirty="0">
                <a:latin typeface="仿宋" pitchFamily="49" charset="-122"/>
                <a:ea typeface="仿宋" pitchFamily="49" charset="-122"/>
              </a:rPr>
              <a:t>卡普兰（</a:t>
            </a:r>
            <a:r>
              <a:rPr lang="en-US" altLang="zh-CN" sz="6200" i="1" dirty="0">
                <a:latin typeface="仿宋" pitchFamily="49" charset="-122"/>
                <a:ea typeface="仿宋" pitchFamily="49" charset="-122"/>
              </a:rPr>
              <a:t>2012</a:t>
            </a:r>
            <a:r>
              <a:rPr lang="zh-CN" altLang="en-US" sz="6200" i="1" dirty="0">
                <a:latin typeface="仿宋" pitchFamily="49" charset="-122"/>
                <a:ea typeface="仿宋" pitchFamily="49" charset="-122"/>
              </a:rPr>
              <a:t>）：</a:t>
            </a:r>
            <a:r>
              <a:rPr lang="en-US" altLang="zh-CN" sz="6200" i="1" dirty="0">
                <a:latin typeface="仿宋" pitchFamily="49" charset="-122"/>
                <a:ea typeface="仿宋" pitchFamily="49" charset="-122"/>
              </a:rPr>
              <a:t>《</a:t>
            </a:r>
            <a:r>
              <a:rPr lang="zh-CN" altLang="en-US" sz="6300" i="1" dirty="0">
                <a:latin typeface="仿宋" pitchFamily="49" charset="-122"/>
                <a:ea typeface="仿宋" pitchFamily="49" charset="-122"/>
              </a:rPr>
              <a:t>地理的报复：地图告诉我们未来冲 </a:t>
            </a:r>
            <a:endParaRPr lang="en-US" altLang="zh-CN" sz="6300" i="1" dirty="0">
              <a:latin typeface="仿宋" pitchFamily="49" charset="-122"/>
              <a:ea typeface="仿宋" pitchFamily="49" charset="-122"/>
            </a:endParaRPr>
          </a:p>
          <a:p>
            <a:pPr marL="0" indent="0">
              <a:lnSpc>
                <a:spcPct val="120000"/>
              </a:lnSpc>
              <a:buNone/>
              <a:defRPr/>
            </a:pPr>
            <a:r>
              <a:rPr lang="en-US" altLang="zh-CN" sz="6300" i="1" dirty="0">
                <a:latin typeface="仿宋" pitchFamily="49" charset="-122"/>
                <a:ea typeface="仿宋" pitchFamily="49" charset="-122"/>
              </a:rPr>
              <a:t>      </a:t>
            </a:r>
            <a:r>
              <a:rPr lang="zh-CN" altLang="en-US" sz="6300" i="1" dirty="0">
                <a:latin typeface="仿宋" pitchFamily="49" charset="-122"/>
                <a:ea typeface="仿宋" pitchFamily="49" charset="-122"/>
              </a:rPr>
              <a:t>突和对命运的抗争</a:t>
            </a:r>
            <a:r>
              <a:rPr lang="en-US" altLang="zh-CN" sz="6300" i="1" dirty="0">
                <a:latin typeface="仿宋" pitchFamily="49" charset="-122"/>
                <a:ea typeface="仿宋" pitchFamily="49" charset="-122"/>
              </a:rPr>
              <a:t>》</a:t>
            </a:r>
          </a:p>
        </p:txBody>
      </p:sp>
      <p:sp>
        <p:nvSpPr>
          <p:cNvPr id="101380" name="WordArt 4">
            <a:extLst>
              <a:ext uri="{FF2B5EF4-FFF2-40B4-BE49-F238E27FC236}">
                <a16:creationId xmlns:a16="http://schemas.microsoft.com/office/drawing/2014/main" id="{7043FEC0-66D5-4880-B384-3DF4CE50AF29}"/>
              </a:ext>
            </a:extLst>
          </p:cNvPr>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endParaRPr lang="zh-CN" altLang="en-US" sz="3600" kern="10">
              <a:ln w="9525">
                <a:solidFill>
                  <a:schemeClr val="bg1"/>
                </a:solidFill>
                <a:round/>
                <a:headEnd/>
                <a:tailEnd/>
              </a:ln>
              <a:solidFill>
                <a:srgbClr val="FFFFFF"/>
              </a:solidFill>
              <a:latin typeface="Verdana" panose="020B0604030504040204" pitchFamily="34" charset="0"/>
              <a:cs typeface="Verdana" panose="020B060403050404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idx="4294967295"/>
          </p:nvPr>
        </p:nvSpPr>
        <p:spPr>
          <a:xfrm>
            <a:off x="827584" y="692696"/>
            <a:ext cx="7488237" cy="792162"/>
          </a:xfrm>
        </p:spPr>
        <p:txBody>
          <a:bodyPr>
            <a:normAutofit/>
          </a:bodyPr>
          <a:lstStyle/>
          <a:p>
            <a:pPr eaLnBrk="1" hangingPunct="1"/>
            <a:r>
              <a:rPr lang="zh-CN" altLang="en-US" sz="4000" b="1" dirty="0">
                <a:latin typeface="微软雅黑" panose="020B0503020204020204" pitchFamily="34" charset="-122"/>
                <a:ea typeface="微软雅黑" panose="020B0503020204020204" pitchFamily="34" charset="-122"/>
              </a:rPr>
              <a:t>美中之间的战略互疑</a:t>
            </a:r>
          </a:p>
        </p:txBody>
      </p:sp>
      <p:sp>
        <p:nvSpPr>
          <p:cNvPr id="216067" name="Rectangle 3"/>
          <p:cNvSpPr>
            <a:spLocks noGrp="1" noChangeArrowheads="1"/>
          </p:cNvSpPr>
          <p:nvPr>
            <p:ph type="body" idx="4294967295"/>
          </p:nvPr>
        </p:nvSpPr>
        <p:spPr>
          <a:xfrm>
            <a:off x="179512" y="1628800"/>
            <a:ext cx="8821613" cy="5086325"/>
          </a:xfrm>
        </p:spPr>
        <p:txBody>
          <a:bodyPr>
            <a:normAutofit fontScale="92500" lnSpcReduction="10000"/>
          </a:bodyPr>
          <a:lstStyle/>
          <a:p>
            <a:r>
              <a:rPr lang="zh-CN" altLang="en-US" sz="2400" dirty="0">
                <a:latin typeface="仿宋" panose="02010609060101010101" pitchFamily="49" charset="-122"/>
                <a:ea typeface="仿宋" panose="02010609060101010101" pitchFamily="49" charset="-122"/>
              </a:rPr>
              <a:t>美国领导人看到大量证据，证明中国把自己看成了世界第二，并且假象美国必然试图阻止中国的崛起</a:t>
            </a:r>
            <a:endParaRPr lang="en-US" altLang="zh-CN" sz="2400" dirty="0">
              <a:latin typeface="仿宋" panose="02010609060101010101" pitchFamily="49" charset="-122"/>
              <a:ea typeface="仿宋" panose="02010609060101010101" pitchFamily="49" charset="-122"/>
            </a:endParaRPr>
          </a:p>
          <a:p>
            <a:r>
              <a:rPr lang="zh-CN" altLang="en-US" sz="2400" dirty="0">
                <a:latin typeface="仿宋" panose="02010609060101010101" pitchFamily="49" charset="-122"/>
                <a:ea typeface="仿宋" panose="02010609060101010101" pitchFamily="49" charset="-122"/>
              </a:rPr>
              <a:t>中国军队正在不断增加军费以增强其在西太平洋的战力投射能力，其目的可能是要在未来的几十年内增强全球影响</a:t>
            </a:r>
            <a:endParaRPr lang="en-US" altLang="zh-CN" sz="2400" dirty="0">
              <a:latin typeface="仿宋" panose="02010609060101010101" pitchFamily="49" charset="-122"/>
              <a:ea typeface="仿宋" panose="02010609060101010101" pitchFamily="49" charset="-122"/>
            </a:endParaRPr>
          </a:p>
          <a:p>
            <a:r>
              <a:rPr lang="zh-CN" altLang="en-US" sz="2400" dirty="0">
                <a:latin typeface="仿宋" panose="02010609060101010101" pitchFamily="49" charset="-122"/>
                <a:ea typeface="仿宋" panose="02010609060101010101" pitchFamily="49" charset="-122"/>
              </a:rPr>
              <a:t>美国人特别担心自己的体制因国际金融危机运转失灵，对其他国家可能企图利用美国目前的困难来减少美国复苏机会的意图更加敏感</a:t>
            </a:r>
            <a:endParaRPr lang="en-US" altLang="zh-CN" sz="2400" dirty="0">
              <a:latin typeface="仿宋" panose="02010609060101010101" pitchFamily="49" charset="-122"/>
              <a:ea typeface="仿宋" panose="02010609060101010101" pitchFamily="49" charset="-122"/>
            </a:endParaRPr>
          </a:p>
          <a:p>
            <a:r>
              <a:rPr lang="zh-CN" altLang="en-US" sz="2400" dirty="0">
                <a:latin typeface="仿宋" panose="02010609060101010101" pitchFamily="49" charset="-122"/>
                <a:ea typeface="仿宋" panose="02010609060101010101" pitchFamily="49" charset="-122"/>
              </a:rPr>
              <a:t>随着中国经济和军事能力的增强，亚洲所有国家都不可避免地会调整外交政策，从而逐渐减弱一些亚洲国家对未来美国的信心</a:t>
            </a:r>
            <a:endParaRPr lang="en-US" altLang="zh-CN" sz="2400" dirty="0">
              <a:latin typeface="仿宋" panose="02010609060101010101" pitchFamily="49" charset="-122"/>
              <a:ea typeface="仿宋" panose="02010609060101010101" pitchFamily="49" charset="-122"/>
            </a:endParaRPr>
          </a:p>
          <a:p>
            <a:pPr>
              <a:buFont typeface="Arial" panose="020B0604020202020204" pitchFamily="34" charset="0"/>
              <a:buNone/>
            </a:pPr>
            <a:r>
              <a:rPr lang="zh-CN" altLang="en-US" sz="2000" dirty="0">
                <a:latin typeface="仿宋" panose="02010609060101010101" pitchFamily="49" charset="-122"/>
                <a:ea typeface="仿宋" panose="02010609060101010101" pitchFamily="49" charset="-122"/>
              </a:rPr>
              <a:t>         </a:t>
            </a:r>
            <a:endParaRPr lang="en-US" altLang="zh-CN" sz="2000" dirty="0">
              <a:latin typeface="仿宋" panose="02010609060101010101" pitchFamily="49" charset="-122"/>
              <a:ea typeface="仿宋" panose="02010609060101010101" pitchFamily="49" charset="-122"/>
            </a:endParaRPr>
          </a:p>
          <a:p>
            <a:pPr>
              <a:buFont typeface="Arial" panose="020B0604020202020204" pitchFamily="34" charset="0"/>
              <a:buNone/>
            </a:pPr>
            <a:r>
              <a:rPr lang="en-US" altLang="zh-CN" sz="2000" dirty="0">
                <a:latin typeface="仿宋" panose="02010609060101010101" pitchFamily="49" charset="-122"/>
                <a:ea typeface="仿宋" panose="02010609060101010101" pitchFamily="49" charset="-122"/>
              </a:rPr>
              <a:t>       </a:t>
            </a:r>
            <a:r>
              <a:rPr lang="zh-CN" altLang="en-US" sz="2600" dirty="0">
                <a:latin typeface="仿宋" panose="02010609060101010101" pitchFamily="49" charset="-122"/>
                <a:ea typeface="仿宋" panose="02010609060101010101" pitchFamily="49" charset="-122"/>
              </a:rPr>
              <a:t>两国都面临严重的国内问题。美国是财政问题，中国是生产方式转变问题。有一点是肯定的：美国希望中国在世界体系中能够发挥积极作用，成为一个健康、繁荣和强有力的大国。</a:t>
            </a:r>
            <a:r>
              <a:rPr lang="en-US" altLang="zh-CN" sz="2600" dirty="0">
                <a:latin typeface="仿宋" panose="02010609060101010101" pitchFamily="49" charset="-122"/>
                <a:ea typeface="仿宋" panose="02010609060101010101" pitchFamily="49" charset="-122"/>
              </a:rPr>
              <a:t>                    </a:t>
            </a:r>
            <a:endParaRPr lang="en-US" altLang="zh-CN" sz="2600" i="1" dirty="0">
              <a:latin typeface="仿宋" panose="02010609060101010101" pitchFamily="49" charset="-122"/>
              <a:ea typeface="仿宋" panose="02010609060101010101" pitchFamily="49" charset="-122"/>
            </a:endParaRPr>
          </a:p>
          <a:p>
            <a:pPr>
              <a:buFont typeface="Arial" panose="020B0604020202020204" pitchFamily="34" charset="0"/>
              <a:buNone/>
            </a:pPr>
            <a:r>
              <a:rPr lang="en-US" altLang="zh-CN" sz="2600" i="1" dirty="0">
                <a:latin typeface="仿宋" panose="02010609060101010101" pitchFamily="49" charset="-122"/>
                <a:ea typeface="仿宋" panose="02010609060101010101" pitchFamily="49" charset="-122"/>
              </a:rPr>
              <a:t>                                </a:t>
            </a:r>
          </a:p>
          <a:p>
            <a:pPr>
              <a:buFont typeface="Arial" panose="020B0604020202020204" pitchFamily="34" charset="0"/>
              <a:buNone/>
            </a:pPr>
            <a:r>
              <a:rPr lang="en-US" altLang="zh-CN" sz="2600" i="1" dirty="0">
                <a:latin typeface="仿宋" panose="02010609060101010101" pitchFamily="49" charset="-122"/>
                <a:ea typeface="仿宋" panose="02010609060101010101" pitchFamily="49" charset="-122"/>
              </a:rPr>
              <a:t>                     ------</a:t>
            </a:r>
            <a:r>
              <a:rPr lang="zh-CN" altLang="en-US" sz="2600" i="1" dirty="0">
                <a:latin typeface="仿宋" panose="02010609060101010101" pitchFamily="49" charset="-122"/>
                <a:ea typeface="仿宋" panose="02010609060101010101" pitchFamily="49" charset="-122"/>
              </a:rPr>
              <a:t>李侃如（</a:t>
            </a:r>
            <a:r>
              <a:rPr lang="en-US" altLang="zh-CN" sz="2600" i="1" dirty="0">
                <a:latin typeface="仿宋" panose="02010609060101010101" pitchFamily="49" charset="-122"/>
                <a:ea typeface="仿宋" panose="02010609060101010101" pitchFamily="49" charset="-122"/>
              </a:rPr>
              <a:t>2013</a:t>
            </a:r>
            <a:r>
              <a:rPr lang="zh-CN" altLang="en-US" sz="2600" i="1" dirty="0">
                <a:latin typeface="仿宋" panose="02010609060101010101" pitchFamily="49" charset="-122"/>
                <a:ea typeface="仿宋" panose="02010609060101010101" pitchFamily="49" charset="-122"/>
              </a:rPr>
              <a:t>年会议发言）</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539552" y="1124744"/>
            <a:ext cx="7918649" cy="5040560"/>
          </a:xfrm>
        </p:spPr>
        <p:txBody>
          <a:bodyPr>
            <a:normAutofit fontScale="62500" lnSpcReduction="20000"/>
          </a:bodyPr>
          <a:lstStyle/>
          <a:p>
            <a:pPr algn="ctr">
              <a:lnSpc>
                <a:spcPct val="80000"/>
              </a:lnSpc>
              <a:buFont typeface="Arial" panose="020B0604020202020204" pitchFamily="34" charset="0"/>
              <a:buNone/>
            </a:pPr>
            <a:r>
              <a:rPr lang="zh-CN" altLang="en-US" sz="4500" b="1" dirty="0">
                <a:latin typeface="Adobe 黑体 Std R" charset="-122"/>
                <a:ea typeface="Adobe 黑体 Std R" charset="-122"/>
              </a:rPr>
              <a:t>福山（</a:t>
            </a:r>
            <a:r>
              <a:rPr lang="en-US" altLang="zh-CN" sz="4500" b="1" dirty="0">
                <a:latin typeface="Adobe 黑体 Std R" charset="-122"/>
                <a:ea typeface="Adobe 黑体 Std R" charset="-122"/>
              </a:rPr>
              <a:t>2014</a:t>
            </a:r>
            <a:r>
              <a:rPr lang="zh-CN" altLang="en-US" sz="4500" b="1" dirty="0">
                <a:latin typeface="Adobe 黑体 Std R" charset="-122"/>
                <a:ea typeface="Adobe 黑体 Std R" charset="-122"/>
              </a:rPr>
              <a:t>）：谁在威胁美国核心利益？</a:t>
            </a:r>
            <a:endParaRPr lang="en-US" altLang="zh-CN" sz="4500" b="1" dirty="0">
              <a:latin typeface="Adobe 黑体 Std R" charset="-122"/>
              <a:ea typeface="Adobe 黑体 Std R" charset="-122"/>
            </a:endParaRPr>
          </a:p>
          <a:p>
            <a:pPr algn="ctr">
              <a:lnSpc>
                <a:spcPct val="80000"/>
              </a:lnSpc>
              <a:buFont typeface="Arial" panose="020B0604020202020204" pitchFamily="34" charset="0"/>
              <a:buNone/>
            </a:pPr>
            <a:endParaRPr lang="en-US" altLang="zh-CN" sz="4500" b="1" dirty="0">
              <a:latin typeface="Adobe 黑体 Std R" charset="-122"/>
              <a:ea typeface="Adobe 黑体 Std R" charset="-122"/>
            </a:endParaRPr>
          </a:p>
          <a:p>
            <a:pPr algn="ctr">
              <a:lnSpc>
                <a:spcPct val="80000"/>
              </a:lnSpc>
              <a:buFont typeface="Arial" panose="020B0604020202020204" pitchFamily="34" charset="0"/>
              <a:buNone/>
            </a:pPr>
            <a:endParaRPr lang="en-US" altLang="zh-CN" sz="3075" b="1" dirty="0">
              <a:latin typeface="Adobe 黑体 Std R" charset="-122"/>
              <a:ea typeface="Adobe 黑体 Std R" charset="-122"/>
            </a:endParaRPr>
          </a:p>
          <a:p>
            <a:pPr algn="ctr">
              <a:lnSpc>
                <a:spcPct val="80000"/>
              </a:lnSpc>
              <a:buFont typeface="Arial" panose="020B0604020202020204" pitchFamily="34" charset="0"/>
              <a:buNone/>
            </a:pPr>
            <a:endParaRPr lang="en-US" altLang="zh-CN" sz="1200" b="1" dirty="0">
              <a:latin typeface="黑体" panose="02010609060101010101" pitchFamily="49" charset="-122"/>
              <a:ea typeface="黑体" panose="02010609060101010101" pitchFamily="49" charset="-122"/>
            </a:endParaRPr>
          </a:p>
          <a:p>
            <a:pPr>
              <a:lnSpc>
                <a:spcPct val="110000"/>
              </a:lnSpc>
            </a:pPr>
            <a:r>
              <a:rPr lang="zh-CN" altLang="en-US" sz="2900" dirty="0">
                <a:latin typeface="仿宋" panose="02010609060101010101" pitchFamily="49" charset="-122"/>
                <a:ea typeface="仿宋" panose="02010609060101010101" pitchFamily="49" charset="-122"/>
              </a:rPr>
              <a:t>约翰逊和小布什高估了面对的威胁，挑起不必要且适得其反的战争，削弱了国际主义外交政策所得到的政治支持</a:t>
            </a:r>
            <a:endParaRPr lang="en-US" altLang="zh-CN" sz="2900" dirty="0">
              <a:latin typeface="仿宋" panose="02010609060101010101" pitchFamily="49" charset="-122"/>
              <a:ea typeface="仿宋" panose="02010609060101010101" pitchFamily="49" charset="-122"/>
            </a:endParaRPr>
          </a:p>
          <a:p>
            <a:pPr>
              <a:lnSpc>
                <a:spcPct val="110000"/>
              </a:lnSpc>
            </a:pPr>
            <a:r>
              <a:rPr lang="zh-CN" altLang="en-US" sz="2900" dirty="0">
                <a:latin typeface="仿宋" panose="02010609060101010101" pitchFamily="49" charset="-122"/>
                <a:ea typeface="仿宋" panose="02010609060101010101" pitchFamily="49" charset="-122"/>
              </a:rPr>
              <a:t>战略的关键在于区分轻重缓急，确立优先顺序，并解释为何如此</a:t>
            </a:r>
            <a:endParaRPr lang="en-US" altLang="zh-CN" sz="2900" dirty="0">
              <a:latin typeface="仿宋" panose="02010609060101010101" pitchFamily="49" charset="-122"/>
              <a:ea typeface="仿宋" panose="02010609060101010101" pitchFamily="49" charset="-122"/>
            </a:endParaRPr>
          </a:p>
          <a:p>
            <a:pPr>
              <a:lnSpc>
                <a:spcPct val="110000"/>
              </a:lnSpc>
            </a:pPr>
            <a:r>
              <a:rPr lang="zh-CN" altLang="en-US" sz="2900" dirty="0">
                <a:latin typeface="仿宋" panose="02010609060101010101" pitchFamily="49" charset="-122"/>
                <a:ea typeface="仿宋" panose="02010609060101010101" pitchFamily="49" charset="-122"/>
              </a:rPr>
              <a:t>奥巴马高估了恐怖主义威胁，给出动武的两个抽象标准：军事行动必须适度、有效和正义。在美国利益不受直接威胁情况下，必须提高动武门槛</a:t>
            </a:r>
            <a:endParaRPr lang="en-US" altLang="zh-CN" sz="2900" dirty="0">
              <a:latin typeface="仿宋" panose="02010609060101010101" pitchFamily="49" charset="-122"/>
              <a:ea typeface="仿宋" panose="02010609060101010101" pitchFamily="49" charset="-122"/>
            </a:endParaRPr>
          </a:p>
          <a:p>
            <a:pPr>
              <a:lnSpc>
                <a:spcPct val="110000"/>
              </a:lnSpc>
            </a:pPr>
            <a:r>
              <a:rPr lang="zh-CN" altLang="en-US" sz="2900" dirty="0">
                <a:latin typeface="仿宋" panose="02010609060101010101" pitchFamily="49" charset="-122"/>
                <a:ea typeface="仿宋" panose="02010609060101010101" pitchFamily="49" charset="-122"/>
              </a:rPr>
              <a:t>恐怖主义是美国面临众多威胁中无足轻重。俄罗斯吞并克里米亚跨越了一个非常重要的门槛</a:t>
            </a:r>
            <a:r>
              <a:rPr lang="en-US" altLang="zh-CN" sz="2900" dirty="0">
                <a:latin typeface="仿宋" panose="02010609060101010101" pitchFamily="49" charset="-122"/>
                <a:ea typeface="仿宋" panose="02010609060101010101" pitchFamily="49" charset="-122"/>
              </a:rPr>
              <a:t>,</a:t>
            </a:r>
            <a:r>
              <a:rPr lang="zh-CN" altLang="en-US" sz="2900" dirty="0">
                <a:latin typeface="仿宋" panose="02010609060101010101" pitchFamily="49" charset="-122"/>
                <a:ea typeface="仿宋" panose="02010609060101010101" pitchFamily="49" charset="-122"/>
              </a:rPr>
              <a:t>但其实力建立在有缺陷的经济模式之上并终将受到削弱。中国不同：她一点点推进领土主张，以其它地方更具戏剧性事件为掩护，想成为东亚主宰力量，将美国从中国自己划定的实力范围赶出去</a:t>
            </a:r>
            <a:endParaRPr lang="en-US" altLang="zh-CN" sz="2900" dirty="0">
              <a:latin typeface="仿宋" panose="02010609060101010101" pitchFamily="49" charset="-122"/>
              <a:ea typeface="仿宋" panose="02010609060101010101" pitchFamily="49" charset="-122"/>
            </a:endParaRPr>
          </a:p>
          <a:p>
            <a:pPr>
              <a:lnSpc>
                <a:spcPct val="110000"/>
              </a:lnSpc>
            </a:pPr>
            <a:r>
              <a:rPr lang="zh-CN" altLang="en-US" sz="2900" dirty="0">
                <a:latin typeface="仿宋" panose="02010609060101010101" pitchFamily="49" charset="-122"/>
                <a:ea typeface="仿宋" panose="02010609060101010101" pitchFamily="49" charset="-122"/>
              </a:rPr>
              <a:t>美国应做出的回应：将北约重振为一个真正的军事同盟而非民主推广俱乐部；建立一个与中国打交道的多边框架，让其邻国有一个不必单独面对北京的替代选择</a:t>
            </a:r>
            <a:endParaRPr lang="en-US" altLang="zh-CN" sz="2900" dirty="0">
              <a:latin typeface="仿宋" panose="02010609060101010101" pitchFamily="49" charset="-122"/>
              <a:ea typeface="仿宋" panose="02010609060101010101" pitchFamily="49" charset="-122"/>
            </a:endParaRPr>
          </a:p>
          <a:p>
            <a:pPr>
              <a:lnSpc>
                <a:spcPct val="110000"/>
              </a:lnSpc>
            </a:pPr>
            <a:r>
              <a:rPr lang="zh-CN" altLang="en-US" sz="2900" dirty="0">
                <a:latin typeface="仿宋" panose="02010609060101010101" pitchFamily="49" charset="-122"/>
                <a:ea typeface="仿宋" panose="02010609060101010101" pitchFamily="49" charset="-122"/>
              </a:rPr>
              <a:t>一头是新保守主义，另一头是孤立主义，这样的两极世界提供了错误的选择。真正的战略永远介于二者之间</a:t>
            </a:r>
            <a:endParaRPr lang="en-US" altLang="zh-CN" sz="2900" dirty="0">
              <a:latin typeface="仿宋" panose="02010609060101010101" pitchFamily="49" charset="-122"/>
              <a:ea typeface="仿宋" panose="02010609060101010101" pitchFamily="49" charset="-122"/>
            </a:endParaRPr>
          </a:p>
          <a:p>
            <a:pPr>
              <a:lnSpc>
                <a:spcPct val="80000"/>
              </a:lnSpc>
            </a:pPr>
            <a:endParaRPr lang="en-US" altLang="zh-CN" sz="1500" dirty="0">
              <a:latin typeface="仿宋" panose="02010609060101010101" pitchFamily="49" charset="-122"/>
              <a:ea typeface="仿宋" panose="02010609060101010101" pitchFamily="49" charset="-122"/>
            </a:endParaRPr>
          </a:p>
          <a:p>
            <a:pPr>
              <a:lnSpc>
                <a:spcPct val="80000"/>
              </a:lnSpc>
              <a:buFont typeface="Arial" panose="020B0604020202020204" pitchFamily="34" charset="0"/>
              <a:buNone/>
            </a:pPr>
            <a:r>
              <a:rPr lang="en-US" altLang="zh-CN" sz="1500" i="1" dirty="0">
                <a:latin typeface="仿宋" panose="02010609060101010101" pitchFamily="49" charset="-122"/>
                <a:ea typeface="仿宋" panose="02010609060101010101" pitchFamily="49" charset="-122"/>
              </a:rPr>
              <a:t>                            </a:t>
            </a:r>
            <a:endParaRPr lang="zh-CN" altLang="en-US" sz="1500" i="1" dirty="0">
              <a:latin typeface="仿宋" panose="02010609060101010101" pitchFamily="49" charset="-122"/>
              <a:ea typeface="仿宋" panose="02010609060101010101" pitchFamily="49" charset="-122"/>
            </a:endParaRPr>
          </a:p>
          <a:p>
            <a:pPr>
              <a:buFont typeface="Arial" panose="020B0604020202020204" pitchFamily="34" charset="0"/>
              <a:buNone/>
            </a:pPr>
            <a:endParaRPr lang="zh-CN" altLang="en-US" sz="1500" dirty="0">
              <a:latin typeface="仿宋" panose="02010609060101010101" pitchFamily="49" charset="-122"/>
              <a:ea typeface="仿宋" panose="02010609060101010101" pitchFamily="49" charset="-122"/>
            </a:endParaRPr>
          </a:p>
        </p:txBody>
      </p:sp>
      <p:sp>
        <p:nvSpPr>
          <p:cNvPr id="145412"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2093451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539552" y="1268760"/>
            <a:ext cx="8136904" cy="5040560"/>
          </a:xfrm>
        </p:spPr>
        <p:txBody>
          <a:bodyPr>
            <a:normAutofit/>
          </a:bodyPr>
          <a:lstStyle/>
          <a:p>
            <a:pPr algn="ctr">
              <a:buNone/>
            </a:pPr>
            <a:r>
              <a:rPr lang="zh-CN" altLang="zh-CN" b="1" dirty="0">
                <a:ea typeface="Adobe 黑体 Std R" charset="-122"/>
              </a:rPr>
              <a:t>决定世界大势的基本变量</a:t>
            </a:r>
          </a:p>
          <a:p>
            <a:pPr marL="0" indent="0">
              <a:buNone/>
            </a:pPr>
            <a:endParaRPr lang="zh-CN" altLang="zh-CN" sz="2400" dirty="0">
              <a:latin typeface="仿宋" panose="02010609060101010101" pitchFamily="49" charset="-122"/>
              <a:ea typeface="仿宋" panose="02010609060101010101" pitchFamily="49" charset="-122"/>
            </a:endParaRPr>
          </a:p>
          <a:p>
            <a:r>
              <a:rPr lang="zh-CN" altLang="zh-CN" sz="2400" dirty="0">
                <a:latin typeface="仿宋" panose="02010609060101010101" pitchFamily="49" charset="-122"/>
                <a:ea typeface="仿宋" panose="02010609060101010101" pitchFamily="49" charset="-122"/>
              </a:rPr>
              <a:t>核时代的基本性质依旧：大国间恐怖和平</a:t>
            </a:r>
          </a:p>
          <a:p>
            <a:r>
              <a:rPr lang="zh-CN" altLang="en-US" sz="2400" dirty="0">
                <a:latin typeface="仿宋" panose="02010609060101010101" pitchFamily="49" charset="-122"/>
                <a:ea typeface="仿宋" panose="02010609060101010101" pitchFamily="49" charset="-122"/>
              </a:rPr>
              <a:t>高</a:t>
            </a:r>
            <a:r>
              <a:rPr lang="zh-CN" altLang="zh-CN" sz="2400" dirty="0">
                <a:latin typeface="仿宋" panose="02010609060101010101" pitchFamily="49" charset="-122"/>
                <a:ea typeface="仿宋" panose="02010609060101010101" pitchFamily="49" charset="-122"/>
              </a:rPr>
              <a:t>相互依存度：全球化进程中的共同利益与冲突利益</a:t>
            </a:r>
          </a:p>
          <a:p>
            <a:r>
              <a:rPr lang="zh-CN" altLang="zh-CN" sz="2400" dirty="0">
                <a:latin typeface="仿宋" panose="02010609060101010101" pitchFamily="49" charset="-122"/>
                <a:ea typeface="仿宋" panose="02010609060101010101" pitchFamily="49" charset="-122"/>
              </a:rPr>
              <a:t>大国力量对比深刻变化：</a:t>
            </a:r>
            <a:r>
              <a:rPr lang="zh-CN" altLang="en-US" sz="2400" dirty="0">
                <a:latin typeface="仿宋" panose="02010609060101010101" pitchFamily="49" charset="-122"/>
                <a:ea typeface="仿宋" panose="02010609060101010101" pitchFamily="49" charset="-122"/>
              </a:rPr>
              <a:t>中国和平发展</a:t>
            </a:r>
            <a:endParaRPr lang="zh-CN" altLang="zh-CN" sz="2400" dirty="0">
              <a:latin typeface="仿宋" panose="02010609060101010101" pitchFamily="49" charset="-122"/>
              <a:ea typeface="仿宋" panose="02010609060101010101" pitchFamily="49" charset="-122"/>
            </a:endParaRPr>
          </a:p>
          <a:p>
            <a:r>
              <a:rPr lang="zh-CN" altLang="en-US" sz="2400" dirty="0">
                <a:latin typeface="仿宋" panose="02010609060101010101" pitchFamily="49" charset="-122"/>
                <a:ea typeface="仿宋" panose="02010609060101010101" pitchFamily="49" charset="-122"/>
              </a:rPr>
              <a:t>作为双刃剑的技术进步：收入分配与安全威胁</a:t>
            </a:r>
            <a:endParaRPr lang="en-US" altLang="zh-CN" sz="2400" dirty="0">
              <a:latin typeface="仿宋" panose="02010609060101010101" pitchFamily="49" charset="-122"/>
              <a:ea typeface="仿宋" panose="02010609060101010101" pitchFamily="49" charset="-122"/>
            </a:endParaRPr>
          </a:p>
          <a:p>
            <a:r>
              <a:rPr lang="zh-CN" altLang="zh-CN" sz="2400" dirty="0">
                <a:latin typeface="仿宋" panose="02010609060101010101" pitchFamily="49" charset="-122"/>
                <a:ea typeface="仿宋" panose="02010609060101010101" pitchFamily="49" charset="-122"/>
              </a:rPr>
              <a:t>互网络革命：权力意识觉醒与民粹主义兴起</a:t>
            </a:r>
          </a:p>
          <a:p>
            <a:r>
              <a:rPr lang="zh-CN" altLang="zh-CN" sz="2400" dirty="0">
                <a:latin typeface="仿宋" panose="02010609060101010101" pitchFamily="49" charset="-122"/>
                <a:ea typeface="仿宋" panose="02010609060101010101" pitchFamily="49" charset="-122"/>
              </a:rPr>
              <a:t>人口结构变迁：民族主义与文明冲突</a:t>
            </a:r>
          </a:p>
          <a:p>
            <a:r>
              <a:rPr lang="zh-CN" altLang="zh-CN" sz="2400" dirty="0">
                <a:latin typeface="仿宋" panose="02010609060101010101" pitchFamily="49" charset="-122"/>
                <a:ea typeface="仿宋" panose="02010609060101010101" pitchFamily="49" charset="-122"/>
              </a:rPr>
              <a:t>全球问题失控危险迫近：气候变化与生态恶化</a:t>
            </a:r>
            <a:endParaRPr lang="en-US" altLang="zh-CN" sz="2400" dirty="0">
              <a:latin typeface="仿宋" panose="02010609060101010101" pitchFamily="49" charset="-122"/>
              <a:ea typeface="仿宋" panose="02010609060101010101" pitchFamily="49" charset="-122"/>
            </a:endParaRPr>
          </a:p>
          <a:p>
            <a:r>
              <a:rPr lang="zh-CN" altLang="en-US" sz="2400" dirty="0">
                <a:latin typeface="仿宋" panose="02010609060101010101" pitchFamily="49" charset="-122"/>
                <a:ea typeface="仿宋" panose="02010609060101010101" pitchFamily="49" charset="-122"/>
              </a:rPr>
              <a:t>新兴经济体快速成长：资源能源的零和性质</a:t>
            </a:r>
            <a:endParaRPr lang="zh-CN" altLang="zh-CN" sz="2400" dirty="0">
              <a:latin typeface="仿宋" panose="02010609060101010101" pitchFamily="49" charset="-122"/>
              <a:ea typeface="仿宋" panose="02010609060101010101" pitchFamily="49" charset="-122"/>
            </a:endParaRPr>
          </a:p>
          <a:p>
            <a:r>
              <a:rPr lang="zh-CN" altLang="zh-CN" sz="2400" dirty="0">
                <a:latin typeface="仿宋" panose="02010609060101010101" pitchFamily="49" charset="-122"/>
                <a:ea typeface="仿宋" panose="02010609060101010101" pitchFamily="49" charset="-122"/>
              </a:rPr>
              <a:t>西方内部矛盾重重：政治失效和难以为继的意识形态</a:t>
            </a:r>
            <a:endParaRPr lang="en-US" altLang="zh-CN" sz="4800" dirty="0">
              <a:latin typeface="Arial" panose="020B0604020202020204" pitchFamily="34" charset="0"/>
            </a:endParaRPr>
          </a:p>
        </p:txBody>
      </p:sp>
      <p:sp>
        <p:nvSpPr>
          <p:cNvPr id="73732"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1351450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395536" y="836712"/>
            <a:ext cx="8352927" cy="5544616"/>
          </a:xfrm>
        </p:spPr>
        <p:txBody>
          <a:bodyPr>
            <a:normAutofit fontScale="85000" lnSpcReduction="20000"/>
          </a:bodyPr>
          <a:lstStyle/>
          <a:p>
            <a:pPr algn="ctr">
              <a:buFont typeface="Arial" panose="020B0604020202020204" pitchFamily="34" charset="0"/>
              <a:buNone/>
            </a:pPr>
            <a:r>
              <a:rPr lang="zh-CN" altLang="en-US" sz="3000" b="1" dirty="0">
                <a:latin typeface="Adobe 黑体 Std R" charset="-122"/>
                <a:ea typeface="Adobe 黑体 Std R" charset="-122"/>
              </a:rPr>
              <a:t>特朗普国家安全战略的四大支柱</a:t>
            </a:r>
            <a:endParaRPr lang="en-US" altLang="zh-CN" sz="3000" b="1" dirty="0">
              <a:latin typeface="Adobe 黑体 Std R" charset="-122"/>
              <a:ea typeface="Adobe 黑体 Std R" charset="-122"/>
            </a:endParaRPr>
          </a:p>
          <a:p>
            <a:pPr>
              <a:buFont typeface="Arial" panose="020B0604020202020204" pitchFamily="34" charset="0"/>
              <a:buNone/>
            </a:pPr>
            <a:endParaRPr lang="en-US" altLang="zh-CN" sz="2475" dirty="0"/>
          </a:p>
          <a:p>
            <a:pPr>
              <a:lnSpc>
                <a:spcPct val="120000"/>
              </a:lnSpc>
            </a:pPr>
            <a:r>
              <a:rPr lang="zh-CN" altLang="en-US" sz="2400" dirty="0">
                <a:latin typeface="仿宋" panose="02010609060101010101" pitchFamily="49" charset="-122"/>
                <a:ea typeface="仿宋" panose="02010609060101010101" pitchFamily="49" charset="-122"/>
              </a:rPr>
              <a:t>保卫美国国民和美国领土：对抗、揭穿和击败激进的伊斯兰恐怖主义和意识形态，阻止其蔓延到美国</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促进美国繁荣：首次确认经济安全是国家安全，任何为了安全而拿经济繁荣做交易的国家终将两者皆失</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坚持基于实力的和平：软弱无疑招致冲突，无与伦比的实力是最可靠的防御手段，因而要全面实现军事现代化</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扩大美国的影响力：我们不想把我们的生活方式强加给任何人，但我们不可推诿地捍卫我们的价值观</a:t>
            </a:r>
            <a:endParaRPr lang="en-US" altLang="zh-CN" sz="2400" dirty="0">
              <a:latin typeface="仿宋" panose="02010609060101010101" pitchFamily="49" charset="-122"/>
              <a:ea typeface="仿宋" panose="02010609060101010101" pitchFamily="49" charset="-122"/>
            </a:endParaRPr>
          </a:p>
          <a:p>
            <a:pPr marL="0" indent="0">
              <a:lnSpc>
                <a:spcPct val="120000"/>
              </a:lnSpc>
              <a:buNone/>
            </a:pPr>
            <a:r>
              <a:rPr lang="zh-CN" altLang="en-US" sz="2400" dirty="0">
                <a:latin typeface="仿宋" panose="02010609060101010101" pitchFamily="49" charset="-122"/>
                <a:ea typeface="仿宋" panose="02010609060101010101" pitchFamily="49" charset="-122"/>
              </a:rPr>
              <a:t>    “在被视为上个世界的现象而被忽视之后，大国之间的竞争又回来了；中国和俄罗斯是两大修正主义国家，它们决意用不够自由和公正的的方式发展经济，不断壮大自己的军队，控制信息传播，压制本国社会，以扩张自身的影响力”，中国和俄罗斯是美国的“竞争对手” </a:t>
            </a:r>
            <a:endParaRPr lang="en-US" altLang="zh-CN" sz="2400" dirty="0">
              <a:latin typeface="仿宋" panose="02010609060101010101" pitchFamily="49" charset="-122"/>
              <a:ea typeface="仿宋" panose="02010609060101010101" pitchFamily="49" charset="-122"/>
            </a:endParaRPr>
          </a:p>
          <a:p>
            <a:pPr marL="0" indent="0">
              <a:lnSpc>
                <a:spcPct val="120000"/>
              </a:lnSpc>
              <a:buNone/>
            </a:pPr>
            <a:endParaRPr lang="en-US" altLang="zh-CN" sz="2400" dirty="0">
              <a:latin typeface="仿宋" panose="02010609060101010101" pitchFamily="49" charset="-122"/>
              <a:ea typeface="仿宋" panose="02010609060101010101" pitchFamily="49" charset="-122"/>
            </a:endParaRPr>
          </a:p>
          <a:p>
            <a:pPr marL="0" indent="0">
              <a:lnSpc>
                <a:spcPct val="120000"/>
              </a:lnSpc>
              <a:buNone/>
            </a:pPr>
            <a:r>
              <a:rPr lang="zh-CN" altLang="en-US" sz="2400" dirty="0">
                <a:latin typeface="仿宋" panose="02010609060101010101" pitchFamily="49" charset="-122"/>
                <a:ea typeface="仿宋" panose="02010609060101010101" pitchFamily="49" charset="-122"/>
              </a:rPr>
              <a:t>                          </a:t>
            </a:r>
            <a:r>
              <a:rPr lang="en-US" altLang="zh-CN" sz="2400" i="1" dirty="0">
                <a:latin typeface="仿宋" panose="02010609060101010101" pitchFamily="49" charset="-122"/>
                <a:ea typeface="仿宋" panose="02010609060101010101" pitchFamily="49" charset="-122"/>
              </a:rPr>
              <a:t>---《</a:t>
            </a:r>
            <a:r>
              <a:rPr lang="zh-CN" altLang="en-US" sz="2400" i="1" dirty="0">
                <a:latin typeface="仿宋" panose="02010609060101010101" pitchFamily="49" charset="-122"/>
                <a:ea typeface="仿宋" panose="02010609060101010101" pitchFamily="49" charset="-122"/>
              </a:rPr>
              <a:t>美国国家安全战略报告</a:t>
            </a:r>
            <a:r>
              <a:rPr lang="en-US" altLang="zh-CN" sz="2400" i="1" dirty="0">
                <a:latin typeface="仿宋" panose="02010609060101010101" pitchFamily="49" charset="-122"/>
                <a:ea typeface="仿宋" panose="02010609060101010101" pitchFamily="49" charset="-122"/>
              </a:rPr>
              <a:t>》</a:t>
            </a:r>
            <a:r>
              <a:rPr lang="zh-CN" altLang="en-US" sz="2400" i="1" dirty="0">
                <a:latin typeface="仿宋" panose="02010609060101010101" pitchFamily="49" charset="-122"/>
                <a:ea typeface="仿宋" panose="02010609060101010101" pitchFamily="49" charset="-122"/>
              </a:rPr>
              <a:t>（</a:t>
            </a:r>
            <a:r>
              <a:rPr lang="en-US" altLang="zh-CN" sz="2400" i="1" dirty="0">
                <a:latin typeface="仿宋" panose="02010609060101010101" pitchFamily="49" charset="-122"/>
                <a:ea typeface="仿宋" panose="02010609060101010101" pitchFamily="49" charset="-122"/>
              </a:rPr>
              <a:t>2017</a:t>
            </a:r>
            <a:r>
              <a:rPr lang="zh-CN" altLang="en-US" sz="2400" i="1" dirty="0">
                <a:latin typeface="仿宋" panose="02010609060101010101" pitchFamily="49" charset="-122"/>
                <a:ea typeface="仿宋" panose="02010609060101010101" pitchFamily="49" charset="-122"/>
              </a:rPr>
              <a:t>）</a:t>
            </a:r>
            <a:endParaRPr lang="zh-CN" altLang="zh-CN" sz="2400" i="1" dirty="0">
              <a:latin typeface="仿宋" panose="02010609060101010101" pitchFamily="49" charset="-122"/>
              <a:ea typeface="仿宋" panose="02010609060101010101" pitchFamily="49" charset="-122"/>
            </a:endParaRPr>
          </a:p>
        </p:txBody>
      </p:sp>
      <p:sp>
        <p:nvSpPr>
          <p:cNvPr id="73732" name="WordArt 4"/>
          <p:cNvSpPr>
            <a:spLocks noChangeArrowheads="1" noChangeShapeType="1" noTextEdit="1"/>
          </p:cNvSpPr>
          <p:nvPr/>
        </p:nvSpPr>
        <p:spPr bwMode="auto">
          <a:xfrm>
            <a:off x="6688606" y="5643563"/>
            <a:ext cx="917972" cy="161925"/>
          </a:xfrm>
          <a:prstGeom prst="rect">
            <a:avLst/>
          </a:prstGeom>
        </p:spPr>
        <p:txBody>
          <a:bodyPr wrap="none" fromWordArt="1">
            <a:prstTxWarp prst="textPlain">
              <a:avLst>
                <a:gd name="adj" fmla="val 50000"/>
              </a:avLst>
            </a:prstTxWarp>
          </a:bodyPr>
          <a:lstStyle/>
          <a:p>
            <a:pPr algn="ctr"/>
            <a:r>
              <a:rPr lang="en-US" sz="2700" kern="10" dirty="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789221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539552" y="1124744"/>
            <a:ext cx="8136904" cy="5400600"/>
          </a:xfrm>
        </p:spPr>
        <p:txBody>
          <a:bodyPr>
            <a:normAutofit fontScale="40000" lnSpcReduction="20000"/>
          </a:bodyPr>
          <a:lstStyle/>
          <a:p>
            <a:pPr algn="ctr">
              <a:buNone/>
            </a:pPr>
            <a:r>
              <a:rPr lang="zh-CN" altLang="en-US" sz="7200" b="1" dirty="0">
                <a:ea typeface="Adobe 黑体 Std R" charset="-122"/>
              </a:rPr>
              <a:t>班农眼中的中国（一）</a:t>
            </a:r>
            <a:endParaRPr lang="en-US" altLang="zh-CN" sz="7200" b="1" dirty="0">
              <a:latin typeface="Adobe 黑体 Std R" charset="-122"/>
              <a:ea typeface="Adobe 黑体 Std R" charset="-122"/>
            </a:endParaRPr>
          </a:p>
          <a:p>
            <a:pPr algn="ctr">
              <a:buFont typeface="Arial" panose="020B0604020202020204" pitchFamily="34" charset="0"/>
              <a:buNone/>
            </a:pPr>
            <a:endParaRPr lang="en-US" altLang="zh-CN" sz="4425" b="1" dirty="0">
              <a:latin typeface="黑体" panose="02010609060101010101" pitchFamily="49" charset="-122"/>
              <a:ea typeface="黑体" panose="02010609060101010101" pitchFamily="49" charset="-122"/>
            </a:endParaRPr>
          </a:p>
          <a:p>
            <a:pPr>
              <a:lnSpc>
                <a:spcPct val="120000"/>
              </a:lnSpc>
            </a:pPr>
            <a:r>
              <a:rPr lang="zh-CN" altLang="en-US" sz="5400" dirty="0">
                <a:latin typeface="仿宋" panose="02010609060101010101" pitchFamily="49" charset="-122"/>
                <a:ea typeface="仿宋" panose="02010609060101010101" pitchFamily="49" charset="-122"/>
              </a:rPr>
              <a:t>当劳动阶层和中产阶级联合起来把命运掌握在自己手里，这就是人类的新时代。这次民粹主义大规模的兴起发生在一个独特的全球阶段：中国的崛起</a:t>
            </a:r>
            <a:endParaRPr lang="en-US" altLang="zh-CN" sz="5400" dirty="0">
              <a:latin typeface="仿宋" panose="02010609060101010101" pitchFamily="49" charset="-122"/>
              <a:ea typeface="仿宋" panose="02010609060101010101" pitchFamily="49" charset="-122"/>
            </a:endParaRPr>
          </a:p>
          <a:p>
            <a:pPr>
              <a:lnSpc>
                <a:spcPct val="120000"/>
              </a:lnSpc>
            </a:pPr>
            <a:r>
              <a:rPr lang="zh-CN" altLang="en-US" sz="5400" dirty="0">
                <a:latin typeface="仿宋" panose="02010609060101010101" pitchFamily="49" charset="-122"/>
                <a:ea typeface="仿宋" panose="02010609060101010101" pitchFamily="49" charset="-122"/>
              </a:rPr>
              <a:t>我们的精英们一直有一种错误期望，认为一旦经济发展生活富足中国就会走上自由市场经济和民主化道路，通过遵循由美国及其盟国建立的国际规则中国会逐步成为其中的一分子，结果美国花了很大的努力给予中国最惠国待遇，允许其加入世贸组织，帮中国走向世界</a:t>
            </a:r>
            <a:endParaRPr lang="en-US" altLang="zh-CN" sz="5400" dirty="0">
              <a:latin typeface="仿宋" panose="02010609060101010101" pitchFamily="49" charset="-122"/>
              <a:ea typeface="仿宋" panose="02010609060101010101" pitchFamily="49" charset="-122"/>
            </a:endParaRPr>
          </a:p>
          <a:p>
            <a:pPr>
              <a:lnSpc>
                <a:spcPct val="120000"/>
              </a:lnSpc>
            </a:pPr>
            <a:r>
              <a:rPr lang="zh-CN" altLang="en-US" sz="5400" dirty="0">
                <a:latin typeface="仿宋" panose="02010609060101010101" pitchFamily="49" charset="-122"/>
                <a:ea typeface="仿宋" panose="02010609060101010101" pitchFamily="49" charset="-122"/>
              </a:rPr>
              <a:t>然而我们却发现事实与期望截然相反：我们在过去</a:t>
            </a:r>
            <a:r>
              <a:rPr lang="en-US" altLang="zh-CN" sz="5400" dirty="0">
                <a:latin typeface="仿宋" panose="02010609060101010101" pitchFamily="49" charset="-122"/>
                <a:ea typeface="仿宋" panose="02010609060101010101" pitchFamily="49" charset="-122"/>
              </a:rPr>
              <a:t>20</a:t>
            </a:r>
            <a:r>
              <a:rPr lang="zh-CN" altLang="en-US" sz="5400" dirty="0">
                <a:latin typeface="仿宋" panose="02010609060101010101" pitchFamily="49" charset="-122"/>
                <a:ea typeface="仿宋" panose="02010609060101010101" pitchFamily="49" charset="-122"/>
              </a:rPr>
              <a:t>年内看到的不过是个儒家重商主义专制模式，中国领导者根本没打算遵循国际规则，而是有自己的计划并严格地执行那些计划</a:t>
            </a:r>
            <a:endParaRPr lang="en-US" altLang="zh-CN" sz="5400" dirty="0">
              <a:latin typeface="仿宋" panose="02010609060101010101" pitchFamily="49" charset="-122"/>
              <a:ea typeface="仿宋" panose="02010609060101010101" pitchFamily="49" charset="-122"/>
            </a:endParaRPr>
          </a:p>
          <a:p>
            <a:endParaRPr lang="zh-CN" altLang="zh-CN" sz="5400" dirty="0">
              <a:latin typeface="仿宋" panose="02010609060101010101" pitchFamily="49" charset="-122"/>
              <a:ea typeface="仿宋" panose="02010609060101010101" pitchFamily="49" charset="-122"/>
            </a:endParaRPr>
          </a:p>
        </p:txBody>
      </p:sp>
      <p:sp>
        <p:nvSpPr>
          <p:cNvPr id="11268"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699912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539552" y="908720"/>
            <a:ext cx="8208912" cy="5616624"/>
          </a:xfrm>
        </p:spPr>
        <p:txBody>
          <a:bodyPr>
            <a:normAutofit fontScale="40000" lnSpcReduction="20000"/>
          </a:bodyPr>
          <a:lstStyle/>
          <a:p>
            <a:pPr algn="ctr">
              <a:buNone/>
            </a:pPr>
            <a:r>
              <a:rPr lang="zh-CN" altLang="en-US" sz="7200" b="1" dirty="0">
                <a:ea typeface="Adobe 黑体 Std R" charset="-122"/>
              </a:rPr>
              <a:t>班农眼中的中国（二）</a:t>
            </a:r>
            <a:endParaRPr lang="en-US" altLang="zh-CN" sz="7200" b="1" dirty="0">
              <a:latin typeface="Adobe 黑体 Std R" charset="-122"/>
              <a:ea typeface="Adobe 黑体 Std R" charset="-122"/>
            </a:endParaRPr>
          </a:p>
          <a:p>
            <a:pPr algn="ctr">
              <a:buFont typeface="Arial" panose="020B0604020202020204" pitchFamily="34" charset="0"/>
              <a:buNone/>
            </a:pPr>
            <a:endParaRPr lang="en-US" altLang="zh-CN" sz="4425" b="1" dirty="0">
              <a:latin typeface="黑体" panose="02010609060101010101" pitchFamily="49" charset="-122"/>
              <a:ea typeface="黑体" panose="02010609060101010101" pitchFamily="49" charset="-122"/>
            </a:endParaRPr>
          </a:p>
          <a:p>
            <a:pPr>
              <a:lnSpc>
                <a:spcPct val="120000"/>
              </a:lnSpc>
            </a:pPr>
            <a:r>
              <a:rPr lang="zh-CN" altLang="en-US" sz="5400" dirty="0">
                <a:latin typeface="仿宋" panose="02010609060101010101" pitchFamily="49" charset="-122"/>
                <a:ea typeface="仿宋" panose="02010609060101010101" pitchFamily="49" charset="-122"/>
              </a:rPr>
              <a:t>现在美国领导层里已不再有人宣扬中国会成为自由民主国家和自由市场经济了。习主席在他发表的</a:t>
            </a:r>
            <a:r>
              <a:rPr lang="en-US" altLang="zh-CN" sz="5400" dirty="0">
                <a:latin typeface="仿宋" panose="02010609060101010101" pitchFamily="49" charset="-122"/>
                <a:ea typeface="仿宋" panose="02010609060101010101" pitchFamily="49" charset="-122"/>
              </a:rPr>
              <a:t>3.5</a:t>
            </a:r>
            <a:r>
              <a:rPr lang="zh-CN" altLang="en-US" sz="5400" dirty="0">
                <a:latin typeface="仿宋" panose="02010609060101010101" pitchFamily="49" charset="-122"/>
                <a:ea typeface="仿宋" panose="02010609060101010101" pitchFamily="49" charset="-122"/>
              </a:rPr>
              <a:t>小时的讲话中道出了他们未来全球霸权统治的计划。“一带一路”是中国真正大胆的地缘政治扩张</a:t>
            </a:r>
            <a:endParaRPr lang="en-US" altLang="zh-CN" sz="5400" dirty="0">
              <a:latin typeface="仿宋" panose="02010609060101010101" pitchFamily="49" charset="-122"/>
              <a:ea typeface="仿宋" panose="02010609060101010101" pitchFamily="49" charset="-122"/>
            </a:endParaRPr>
          </a:p>
          <a:p>
            <a:pPr>
              <a:lnSpc>
                <a:spcPct val="120000"/>
              </a:lnSpc>
            </a:pPr>
            <a:r>
              <a:rPr lang="zh-CN" altLang="en-US" sz="5400" dirty="0">
                <a:latin typeface="仿宋" panose="02010609060101010101" pitchFamily="49" charset="-122"/>
                <a:ea typeface="仿宋" panose="02010609060101010101" pitchFamily="49" charset="-122"/>
              </a:rPr>
              <a:t>中国今天的一个弱点是目前西方尚且可以将其从世界资本市场上踢出去，对它的公司实行制裁，将它的大银行隔离于全球资本市场之外。在</a:t>
            </a:r>
            <a:r>
              <a:rPr lang="en-US" altLang="zh-CN" sz="5400" dirty="0">
                <a:latin typeface="仿宋" panose="02010609060101010101" pitchFamily="49" charset="-122"/>
                <a:ea typeface="仿宋" panose="02010609060101010101" pitchFamily="49" charset="-122"/>
              </a:rPr>
              <a:t>5</a:t>
            </a:r>
            <a:r>
              <a:rPr lang="zh-CN" altLang="en-US" sz="5400" dirty="0">
                <a:latin typeface="仿宋" panose="02010609060101010101" pitchFamily="49" charset="-122"/>
                <a:ea typeface="仿宋" panose="02010609060101010101" pitchFamily="49" charset="-122"/>
              </a:rPr>
              <a:t>年或</a:t>
            </a:r>
            <a:r>
              <a:rPr lang="en-US" altLang="zh-CN" sz="5400" dirty="0">
                <a:latin typeface="仿宋" panose="02010609060101010101" pitchFamily="49" charset="-122"/>
                <a:ea typeface="仿宋" panose="02010609060101010101" pitchFamily="49" charset="-122"/>
              </a:rPr>
              <a:t>8</a:t>
            </a:r>
            <a:r>
              <a:rPr lang="zh-CN" altLang="en-US" sz="5400" dirty="0">
                <a:latin typeface="仿宋" panose="02010609060101010101" pitchFamily="49" charset="-122"/>
                <a:ea typeface="仿宋" panose="02010609060101010101" pitchFamily="49" charset="-122"/>
              </a:rPr>
              <a:t>年后，随着金融技术的进步，没人能够把中国从全球资金市场中踢出去</a:t>
            </a:r>
            <a:endParaRPr lang="en-US" altLang="zh-CN" sz="5400" dirty="0">
              <a:latin typeface="仿宋" panose="02010609060101010101" pitchFamily="49" charset="-122"/>
              <a:ea typeface="仿宋" panose="02010609060101010101" pitchFamily="49" charset="-122"/>
            </a:endParaRPr>
          </a:p>
          <a:p>
            <a:pPr>
              <a:lnSpc>
                <a:spcPct val="120000"/>
              </a:lnSpc>
            </a:pPr>
            <a:r>
              <a:rPr lang="zh-CN" altLang="en-US" sz="5400" dirty="0">
                <a:latin typeface="仿宋" panose="02010609060101010101" pitchFamily="49" charset="-122"/>
                <a:ea typeface="仿宋" panose="02010609060101010101" pitchFamily="49" charset="-122"/>
              </a:rPr>
              <a:t>最后是开始用元来作为汽油和所有石油产品的兑换货币。中国要让美元失去储备货币地位。</a:t>
            </a:r>
            <a:r>
              <a:rPr lang="en-US" altLang="zh-CN" sz="5400" dirty="0">
                <a:latin typeface="仿宋" panose="02010609060101010101" pitchFamily="49" charset="-122"/>
                <a:ea typeface="仿宋" panose="02010609060101010101" pitchFamily="49" charset="-122"/>
              </a:rPr>
              <a:t>15</a:t>
            </a:r>
            <a:r>
              <a:rPr lang="zh-CN" altLang="en-US" sz="5400" dirty="0">
                <a:latin typeface="仿宋" panose="02010609060101010101" pitchFamily="49" charset="-122"/>
                <a:ea typeface="仿宋" panose="02010609060101010101" pitchFamily="49" charset="-122"/>
              </a:rPr>
              <a:t>年以后，他们要成就世界霸权</a:t>
            </a:r>
            <a:endParaRPr lang="en-US" altLang="zh-CN" sz="5400" dirty="0">
              <a:latin typeface="仿宋" panose="02010609060101010101" pitchFamily="49" charset="-122"/>
              <a:ea typeface="仿宋" panose="02010609060101010101" pitchFamily="49" charset="-122"/>
            </a:endParaRPr>
          </a:p>
          <a:p>
            <a:pPr>
              <a:lnSpc>
                <a:spcPct val="120000"/>
              </a:lnSpc>
            </a:pPr>
            <a:r>
              <a:rPr lang="zh-CN" altLang="en-US" sz="5400" dirty="0">
                <a:latin typeface="仿宋" panose="02010609060101010101" pitchFamily="49" charset="-122"/>
                <a:ea typeface="仿宋" panose="02010609060101010101" pitchFamily="49" charset="-122"/>
              </a:rPr>
              <a:t>直到川普当选总统之前，西方对中国的反应相当混乱</a:t>
            </a:r>
            <a:endParaRPr lang="en-US" altLang="zh-CN" sz="5400" dirty="0">
              <a:latin typeface="仿宋" panose="02010609060101010101" pitchFamily="49" charset="-122"/>
              <a:ea typeface="仿宋" panose="02010609060101010101" pitchFamily="49" charset="-122"/>
            </a:endParaRPr>
          </a:p>
          <a:p>
            <a:pPr marL="0" indent="0">
              <a:lnSpc>
                <a:spcPct val="120000"/>
              </a:lnSpc>
              <a:buNone/>
            </a:pPr>
            <a:r>
              <a:rPr lang="en-US" altLang="zh-CN" sz="5400" i="1" dirty="0">
                <a:latin typeface="仿宋" panose="02010609060101010101" pitchFamily="49" charset="-122"/>
                <a:ea typeface="仿宋" panose="02010609060101010101" pitchFamily="49" charset="-122"/>
              </a:rPr>
              <a:t>                                       </a:t>
            </a:r>
          </a:p>
          <a:p>
            <a:pPr marL="0" indent="0">
              <a:lnSpc>
                <a:spcPct val="120000"/>
              </a:lnSpc>
              <a:buNone/>
            </a:pPr>
            <a:r>
              <a:rPr lang="en-US" altLang="zh-CN" sz="5400" i="1" dirty="0">
                <a:latin typeface="仿宋" panose="02010609060101010101" pitchFamily="49" charset="-122"/>
                <a:ea typeface="仿宋" panose="02010609060101010101" pitchFamily="49" charset="-122"/>
              </a:rPr>
              <a:t>                           ---2017</a:t>
            </a:r>
            <a:r>
              <a:rPr lang="zh-CN" altLang="en-US" sz="5400" i="1" dirty="0">
                <a:latin typeface="仿宋" panose="02010609060101010101" pitchFamily="49" charset="-122"/>
                <a:ea typeface="仿宋" panose="02010609060101010101" pitchFamily="49" charset="-122"/>
              </a:rPr>
              <a:t>年班农在日本的演讲</a:t>
            </a:r>
            <a:endParaRPr lang="zh-CN" altLang="zh-CN" sz="5400" dirty="0">
              <a:latin typeface="仿宋" panose="02010609060101010101" pitchFamily="49" charset="-122"/>
              <a:ea typeface="仿宋" panose="02010609060101010101" pitchFamily="49" charset="-122"/>
            </a:endParaRPr>
          </a:p>
        </p:txBody>
      </p:sp>
      <p:sp>
        <p:nvSpPr>
          <p:cNvPr id="11268"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680216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683568" y="1052512"/>
            <a:ext cx="7776864" cy="5256807"/>
          </a:xfrm>
        </p:spPr>
        <p:txBody>
          <a:bodyPr>
            <a:normAutofit fontScale="62500" lnSpcReduction="20000"/>
          </a:bodyPr>
          <a:lstStyle/>
          <a:p>
            <a:pPr algn="ctr">
              <a:buFont typeface="Arial" panose="020B0604020202020204" pitchFamily="34" charset="0"/>
              <a:buNone/>
            </a:pPr>
            <a:r>
              <a:rPr lang="zh-CN" altLang="en-US" sz="5025" b="1" dirty="0">
                <a:latin typeface="Adobe 黑体 Std R" charset="-122"/>
                <a:ea typeface="Adobe 黑体 Std R" charset="-122"/>
              </a:rPr>
              <a:t>所谓“锐实力”（</a:t>
            </a:r>
            <a:r>
              <a:rPr lang="en-US" altLang="zh-CN" sz="5025" b="1" dirty="0">
                <a:latin typeface="Adobe 黑体 Std R" charset="-122"/>
                <a:ea typeface="Adobe 黑体 Std R" charset="-122"/>
              </a:rPr>
              <a:t>Sharp Power</a:t>
            </a:r>
            <a:r>
              <a:rPr lang="zh-CN" altLang="en-US" sz="5025" b="1" dirty="0">
                <a:latin typeface="Adobe 黑体 Std R" charset="-122"/>
                <a:ea typeface="Adobe 黑体 Std R" charset="-122"/>
              </a:rPr>
              <a:t>）</a:t>
            </a:r>
            <a:endParaRPr lang="en-US" altLang="zh-CN" sz="5025" b="1" dirty="0">
              <a:latin typeface="Adobe 黑体 Std R" charset="-122"/>
              <a:ea typeface="Adobe 黑体 Std R" charset="-122"/>
            </a:endParaRPr>
          </a:p>
          <a:p>
            <a:pPr>
              <a:buFont typeface="Arial" panose="020B0604020202020204" pitchFamily="34" charset="0"/>
              <a:buNone/>
            </a:pPr>
            <a:endParaRPr lang="en-US" altLang="zh-CN" sz="2475" dirty="0"/>
          </a:p>
          <a:p>
            <a:pPr>
              <a:lnSpc>
                <a:spcPct val="120000"/>
              </a:lnSpc>
            </a:pPr>
            <a:endParaRPr lang="en-US" altLang="zh-CN" sz="3300" dirty="0">
              <a:latin typeface="仿宋" panose="02010609060101010101" pitchFamily="49" charset="-122"/>
              <a:ea typeface="仿宋" panose="02010609060101010101" pitchFamily="49" charset="-122"/>
            </a:endParaRPr>
          </a:p>
          <a:p>
            <a:pPr>
              <a:lnSpc>
                <a:spcPct val="120000"/>
              </a:lnSpc>
            </a:pPr>
            <a:r>
              <a:rPr lang="en-US" altLang="zh-CN" sz="3300" dirty="0">
                <a:latin typeface="仿宋" panose="02010609060101010101" pitchFamily="49" charset="-122"/>
                <a:ea typeface="仿宋" panose="02010609060101010101" pitchFamily="49" charset="-122"/>
              </a:rPr>
              <a:t>《</a:t>
            </a:r>
            <a:r>
              <a:rPr lang="zh-CN" altLang="en-US" sz="3300" dirty="0">
                <a:latin typeface="仿宋" panose="02010609060101010101" pitchFamily="49" charset="-122"/>
                <a:ea typeface="仿宋" panose="02010609060101010101" pitchFamily="49" charset="-122"/>
              </a:rPr>
              <a:t>经济学家</a:t>
            </a:r>
            <a:r>
              <a:rPr lang="en-US" altLang="zh-CN" sz="3300" dirty="0">
                <a:latin typeface="仿宋" panose="02010609060101010101" pitchFamily="49" charset="-122"/>
                <a:ea typeface="仿宋" panose="02010609060101010101" pitchFamily="49" charset="-122"/>
              </a:rPr>
              <a:t>》(12/2017)</a:t>
            </a:r>
            <a:r>
              <a:rPr lang="zh-CN" altLang="en-US" sz="3300" dirty="0">
                <a:latin typeface="仿宋" panose="02010609060101010101" pitchFamily="49" charset="-122"/>
                <a:ea typeface="仿宋" panose="02010609060101010101" pitchFamily="49" charset="-122"/>
              </a:rPr>
              <a:t>封面文章：“锐实力</a:t>
            </a:r>
            <a:r>
              <a:rPr lang="en-US" altLang="zh-CN" sz="3300" dirty="0">
                <a:latin typeface="仿宋" panose="02010609060101010101" pitchFamily="49" charset="-122"/>
                <a:ea typeface="仿宋" panose="02010609060101010101" pitchFamily="49" charset="-122"/>
              </a:rPr>
              <a:t>---</a:t>
            </a:r>
            <a:r>
              <a:rPr lang="zh-CN" altLang="en-US" sz="3300" dirty="0">
                <a:latin typeface="仿宋" panose="02010609060101010101" pitchFamily="49" charset="-122"/>
                <a:ea typeface="仿宋" panose="02010609060101010101" pitchFamily="49" charset="-122"/>
              </a:rPr>
              <a:t>中国影响力的新样式”</a:t>
            </a:r>
            <a:endParaRPr lang="en-US" altLang="zh-CN" sz="3300" dirty="0">
              <a:latin typeface="仿宋" panose="02010609060101010101" pitchFamily="49" charset="-122"/>
              <a:ea typeface="仿宋" panose="02010609060101010101" pitchFamily="49" charset="-122"/>
            </a:endParaRPr>
          </a:p>
          <a:p>
            <a:pPr>
              <a:lnSpc>
                <a:spcPct val="120000"/>
              </a:lnSpc>
            </a:pPr>
            <a:r>
              <a:rPr lang="zh-CN" altLang="en-US" sz="3300" dirty="0">
                <a:latin typeface="仿宋" panose="02010609060101010101" pitchFamily="49" charset="-122"/>
                <a:ea typeface="仿宋" panose="02010609060101010101" pitchFamily="49" charset="-122"/>
              </a:rPr>
              <a:t>美国全国民主基金会首创“锐实力”：专制政权胁迫、操纵外国人观点</a:t>
            </a:r>
            <a:endParaRPr lang="en-US" altLang="zh-CN" sz="3300" dirty="0">
              <a:latin typeface="仿宋" panose="02010609060101010101" pitchFamily="49" charset="-122"/>
              <a:ea typeface="仿宋" panose="02010609060101010101" pitchFamily="49" charset="-122"/>
            </a:endParaRPr>
          </a:p>
          <a:p>
            <a:pPr>
              <a:lnSpc>
                <a:spcPct val="120000"/>
              </a:lnSpc>
            </a:pPr>
            <a:r>
              <a:rPr lang="zh-CN" altLang="en-US" sz="3300" dirty="0">
                <a:latin typeface="仿宋" panose="02010609060101010101" pitchFamily="49" charset="-122"/>
                <a:ea typeface="仿宋" panose="02010609060101010101" pitchFamily="49" charset="-122"/>
              </a:rPr>
              <a:t>中国的“锐实力”：煽动、欺凌、施压，具体说用签证、拨款、投资、文化等手段来获取利益，目的是要那些没有接触过但又担心失去资助或影响力的国家无条件臣服</a:t>
            </a:r>
            <a:endParaRPr lang="en-US" altLang="zh-CN" sz="3300" dirty="0">
              <a:latin typeface="仿宋" panose="02010609060101010101" pitchFamily="49" charset="-122"/>
              <a:ea typeface="仿宋" panose="02010609060101010101" pitchFamily="49" charset="-122"/>
            </a:endParaRPr>
          </a:p>
          <a:p>
            <a:pPr>
              <a:lnSpc>
                <a:spcPct val="120000"/>
              </a:lnSpc>
            </a:pPr>
            <a:r>
              <a:rPr lang="zh-CN" altLang="en-US" sz="3300" dirty="0">
                <a:latin typeface="仿宋" panose="02010609060101010101" pitchFamily="49" charset="-122"/>
                <a:ea typeface="仿宋" panose="02010609060101010101" pitchFamily="49" charset="-122"/>
              </a:rPr>
              <a:t>中国正在操纵西方民主国家的决策者；即使中国不想政府外国领土，也有许多人担心中国正试图占领外国的人心</a:t>
            </a:r>
            <a:endParaRPr lang="en-US" altLang="zh-CN" sz="3300" dirty="0">
              <a:latin typeface="仿宋" panose="02010609060101010101" pitchFamily="49" charset="-122"/>
              <a:ea typeface="仿宋" panose="02010609060101010101" pitchFamily="49" charset="-122"/>
            </a:endParaRPr>
          </a:p>
          <a:p>
            <a:pPr>
              <a:lnSpc>
                <a:spcPct val="120000"/>
              </a:lnSpc>
            </a:pPr>
            <a:r>
              <a:rPr lang="zh-CN" altLang="en-US" sz="3300" dirty="0">
                <a:latin typeface="仿宋" panose="02010609060101010101" pitchFamily="49" charset="-122"/>
                <a:ea typeface="仿宋" panose="02010609060101010101" pitchFamily="49" charset="-122"/>
              </a:rPr>
              <a:t>对策：反情报</a:t>
            </a:r>
            <a:r>
              <a:rPr lang="en-US" altLang="zh-CN" sz="3300" dirty="0">
                <a:latin typeface="仿宋" panose="02010609060101010101" pitchFamily="49" charset="-122"/>
                <a:ea typeface="仿宋" panose="02010609060101010101" pitchFamily="49" charset="-122"/>
              </a:rPr>
              <a:t>+</a:t>
            </a:r>
            <a:r>
              <a:rPr lang="zh-CN" altLang="en-US" sz="3300" dirty="0">
                <a:latin typeface="仿宋" panose="02010609060101010101" pitchFamily="49" charset="-122"/>
                <a:ea typeface="仿宋" panose="02010609060101010101" pitchFamily="49" charset="-122"/>
              </a:rPr>
              <a:t>法治</a:t>
            </a:r>
            <a:r>
              <a:rPr lang="en-US" altLang="zh-CN" sz="3300" dirty="0">
                <a:latin typeface="仿宋" panose="02010609060101010101" pitchFamily="49" charset="-122"/>
                <a:ea typeface="仿宋" panose="02010609060101010101" pitchFamily="49" charset="-122"/>
              </a:rPr>
              <a:t>+</a:t>
            </a:r>
            <a:r>
              <a:rPr lang="zh-CN" altLang="en-US" sz="3300" dirty="0">
                <a:latin typeface="仿宋" panose="02010609060101010101" pitchFamily="49" charset="-122"/>
                <a:ea typeface="仿宋" panose="02010609060101010101" pitchFamily="49" charset="-122"/>
              </a:rPr>
              <a:t>独立媒体</a:t>
            </a:r>
            <a:r>
              <a:rPr lang="en-US" altLang="zh-CN" sz="3300" dirty="0">
                <a:latin typeface="仿宋" panose="02010609060101010101" pitchFamily="49" charset="-122"/>
                <a:ea typeface="仿宋" panose="02010609060101010101" pitchFamily="49" charset="-122"/>
              </a:rPr>
              <a:t>+</a:t>
            </a:r>
            <a:r>
              <a:rPr lang="zh-CN" altLang="en-US" sz="3300" dirty="0">
                <a:latin typeface="仿宋" panose="02010609060101010101" pitchFamily="49" charset="-122"/>
                <a:ea typeface="仿宋" panose="02010609060101010101" pitchFamily="49" charset="-122"/>
              </a:rPr>
              <a:t>西方集体行动（西方价值观）</a:t>
            </a:r>
            <a:endParaRPr lang="en-US" altLang="zh-CN" sz="3300" dirty="0">
              <a:latin typeface="仿宋" panose="02010609060101010101" pitchFamily="49" charset="-122"/>
              <a:ea typeface="仿宋" panose="02010609060101010101" pitchFamily="49" charset="-122"/>
            </a:endParaRPr>
          </a:p>
          <a:p>
            <a:pPr>
              <a:lnSpc>
                <a:spcPct val="120000"/>
              </a:lnSpc>
            </a:pPr>
            <a:endParaRPr lang="en-US" altLang="zh-CN" sz="1950" dirty="0">
              <a:latin typeface="仿宋" panose="02010609060101010101" pitchFamily="49" charset="-122"/>
              <a:ea typeface="仿宋" panose="02010609060101010101" pitchFamily="49" charset="-122"/>
            </a:endParaRPr>
          </a:p>
          <a:p>
            <a:pPr marL="0" indent="0">
              <a:lnSpc>
                <a:spcPct val="120000"/>
              </a:lnSpc>
              <a:buNone/>
            </a:pPr>
            <a:r>
              <a:rPr lang="zh-CN" altLang="en-US" sz="1950" dirty="0">
                <a:latin typeface="仿宋" panose="02010609060101010101" pitchFamily="49" charset="-122"/>
                <a:ea typeface="仿宋" panose="02010609060101010101" pitchFamily="49" charset="-122"/>
              </a:rPr>
              <a:t>                           </a:t>
            </a:r>
            <a:endParaRPr lang="zh-CN" altLang="zh-CN" sz="1950" i="1" dirty="0">
              <a:latin typeface="仿宋" panose="02010609060101010101" pitchFamily="49" charset="-122"/>
              <a:ea typeface="仿宋" panose="02010609060101010101" pitchFamily="49" charset="-122"/>
            </a:endParaRPr>
          </a:p>
        </p:txBody>
      </p:sp>
      <p:sp>
        <p:nvSpPr>
          <p:cNvPr id="73732" name="WordArt 4"/>
          <p:cNvSpPr>
            <a:spLocks noChangeArrowheads="1" noChangeShapeType="1" noTextEdit="1"/>
          </p:cNvSpPr>
          <p:nvPr/>
        </p:nvSpPr>
        <p:spPr bwMode="auto">
          <a:xfrm>
            <a:off x="6688606" y="5643563"/>
            <a:ext cx="917972" cy="161925"/>
          </a:xfrm>
          <a:prstGeom prst="rect">
            <a:avLst/>
          </a:prstGeom>
        </p:spPr>
        <p:txBody>
          <a:bodyPr wrap="none" fromWordArt="1">
            <a:prstTxWarp prst="textPlain">
              <a:avLst>
                <a:gd name="adj" fmla="val 50000"/>
              </a:avLst>
            </a:prstTxWarp>
          </a:bodyPr>
          <a:lstStyle/>
          <a:p>
            <a:pPr algn="ctr"/>
            <a:r>
              <a:rPr lang="en-US" sz="2700" kern="10" dirty="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32947576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611560" y="1196753"/>
            <a:ext cx="7920879" cy="4446810"/>
          </a:xfrm>
        </p:spPr>
        <p:txBody>
          <a:bodyPr>
            <a:normAutofit fontScale="25000" lnSpcReduction="20000"/>
          </a:bodyPr>
          <a:lstStyle/>
          <a:p>
            <a:pPr>
              <a:buFont typeface="Arial" panose="020B0604020202020204" pitchFamily="34" charset="0"/>
              <a:buNone/>
            </a:pPr>
            <a:endParaRPr lang="en-US" altLang="zh-CN" sz="2700" dirty="0"/>
          </a:p>
          <a:p>
            <a:pPr marL="0" indent="0" algn="ctr">
              <a:spcBef>
                <a:spcPts val="1350"/>
              </a:spcBef>
              <a:buNone/>
            </a:pPr>
            <a:r>
              <a:rPr lang="zh-CN" altLang="en-US" sz="12800" b="1" dirty="0">
                <a:ea typeface="Adobe 黑体 Std R" charset="-122"/>
              </a:rPr>
              <a:t>中国如何使美国的期望落空（一）</a:t>
            </a:r>
            <a:r>
              <a:rPr lang="en-US" altLang="zh-CN" sz="12800" b="1" dirty="0">
                <a:ea typeface="Adobe 黑体 Std R" charset="-122"/>
              </a:rPr>
              <a:t> </a:t>
            </a:r>
          </a:p>
          <a:p>
            <a:pPr marL="0" indent="0" algn="ctr">
              <a:spcBef>
                <a:spcPts val="1350"/>
              </a:spcBef>
              <a:buNone/>
            </a:pPr>
            <a:endParaRPr lang="en-US" altLang="zh-CN" sz="5100" b="1" dirty="0">
              <a:ea typeface="Adobe 黑体 Std R" charset="-122"/>
            </a:endParaRPr>
          </a:p>
          <a:p>
            <a:pPr>
              <a:lnSpc>
                <a:spcPct val="120000"/>
              </a:lnSpc>
              <a:spcBef>
                <a:spcPts val="1350"/>
              </a:spcBef>
            </a:pPr>
            <a:r>
              <a:rPr lang="zh-CN" altLang="en-US" sz="8400" dirty="0">
                <a:latin typeface="仿宋" panose="02010609060101010101" pitchFamily="49" charset="-122"/>
                <a:ea typeface="仿宋" panose="02010609060101010101" pitchFamily="49" charset="-122"/>
              </a:rPr>
              <a:t>马歇尔二战后作为特使到中国调停国共两党但却以失败告终</a:t>
            </a:r>
            <a:endParaRPr lang="en-US" altLang="zh-CN" sz="8400" dirty="0">
              <a:latin typeface="仿宋" panose="02010609060101010101" pitchFamily="49" charset="-122"/>
              <a:ea typeface="仿宋" panose="02010609060101010101" pitchFamily="49" charset="-122"/>
            </a:endParaRPr>
          </a:p>
          <a:p>
            <a:pPr>
              <a:lnSpc>
                <a:spcPct val="120000"/>
              </a:lnSpc>
              <a:spcBef>
                <a:spcPts val="1350"/>
              </a:spcBef>
            </a:pPr>
            <a:r>
              <a:rPr lang="zh-CN" altLang="en-US" sz="8400" dirty="0">
                <a:latin typeface="仿宋" panose="02010609060101010101" pitchFamily="49" charset="-122"/>
                <a:ea typeface="仿宋" panose="02010609060101010101" pitchFamily="49" charset="-122"/>
              </a:rPr>
              <a:t>杜鲁门政府认为可以劝止中国军队跨过鸭绿江，而结果却是朝鲜战争升级</a:t>
            </a:r>
            <a:endParaRPr lang="en-US" altLang="zh-CN" sz="8400" dirty="0">
              <a:latin typeface="仿宋" panose="02010609060101010101" pitchFamily="49" charset="-122"/>
              <a:ea typeface="仿宋" panose="02010609060101010101" pitchFamily="49" charset="-122"/>
            </a:endParaRPr>
          </a:p>
          <a:p>
            <a:pPr>
              <a:lnSpc>
                <a:spcPct val="120000"/>
              </a:lnSpc>
              <a:spcBef>
                <a:spcPts val="1350"/>
              </a:spcBef>
            </a:pPr>
            <a:r>
              <a:rPr lang="zh-CN" altLang="en-US" sz="8400" dirty="0">
                <a:latin typeface="仿宋" panose="02010609060101010101" pitchFamily="49" charset="-122"/>
                <a:ea typeface="仿宋" panose="02010609060101010101" pitchFamily="49" charset="-122"/>
              </a:rPr>
              <a:t>约翰逊政府坚信北京最终会规避卷入越南战争，然而</a:t>
            </a:r>
            <a:r>
              <a:rPr lang="en-US" altLang="zh-CN" sz="8400" dirty="0">
                <a:latin typeface="仿宋" panose="02010609060101010101" pitchFamily="49" charset="-122"/>
                <a:ea typeface="仿宋" panose="02010609060101010101" pitchFamily="49" charset="-122"/>
              </a:rPr>
              <a:t>……</a:t>
            </a:r>
          </a:p>
          <a:p>
            <a:pPr>
              <a:lnSpc>
                <a:spcPct val="120000"/>
              </a:lnSpc>
              <a:spcBef>
                <a:spcPts val="1350"/>
              </a:spcBef>
            </a:pPr>
            <a:r>
              <a:rPr lang="zh-CN" altLang="en-US" sz="8800" dirty="0">
                <a:latin typeface="仿宋" panose="02010609060101010101" pitchFamily="49" charset="-122"/>
                <a:ea typeface="仿宋" panose="02010609060101010101" pitchFamily="49" charset="-122"/>
              </a:rPr>
              <a:t>尼克松（</a:t>
            </a:r>
            <a:r>
              <a:rPr lang="en-US" altLang="zh-CN" sz="8800" dirty="0">
                <a:latin typeface="仿宋" panose="02010609060101010101" pitchFamily="49" charset="-122"/>
                <a:ea typeface="仿宋" panose="02010609060101010101" pitchFamily="49" charset="-122"/>
              </a:rPr>
              <a:t>《</a:t>
            </a:r>
            <a:r>
              <a:rPr lang="zh-CN" altLang="en-US" sz="8800" dirty="0">
                <a:latin typeface="仿宋" panose="02010609060101010101" pitchFamily="49" charset="-122"/>
                <a:ea typeface="仿宋" panose="02010609060101010101" pitchFamily="49" charset="-122"/>
              </a:rPr>
              <a:t>外交</a:t>
            </a:r>
            <a:r>
              <a:rPr lang="en-US" altLang="zh-CN" sz="8800" dirty="0">
                <a:latin typeface="仿宋" panose="02010609060101010101" pitchFamily="49" charset="-122"/>
                <a:ea typeface="仿宋" panose="02010609060101010101" pitchFamily="49" charset="-122"/>
              </a:rPr>
              <a:t>》1967</a:t>
            </a:r>
            <a:r>
              <a:rPr lang="zh-CN" altLang="en-US" sz="8800" dirty="0">
                <a:latin typeface="仿宋" panose="02010609060101010101" pitchFamily="49" charset="-122"/>
                <a:ea typeface="仿宋" panose="02010609060101010101" pitchFamily="49" charset="-122"/>
              </a:rPr>
              <a:t>年秋季号）：“在中国改变前世界是不可能安全的。故我们的目标是尽最大力量促成这一变化”</a:t>
            </a:r>
            <a:endParaRPr lang="en-US" altLang="zh-CN" sz="8800" dirty="0">
              <a:latin typeface="仿宋" panose="02010609060101010101" pitchFamily="49" charset="-122"/>
              <a:ea typeface="仿宋" panose="02010609060101010101" pitchFamily="49" charset="-122"/>
            </a:endParaRPr>
          </a:p>
          <a:p>
            <a:pPr marL="0" indent="0">
              <a:lnSpc>
                <a:spcPct val="120000"/>
              </a:lnSpc>
              <a:spcBef>
                <a:spcPts val="1350"/>
              </a:spcBef>
              <a:buNone/>
            </a:pPr>
            <a:r>
              <a:rPr lang="en-US" altLang="zh-CN" sz="6000" i="1" dirty="0">
                <a:latin typeface="仿宋" panose="02010609060101010101" pitchFamily="49" charset="-122"/>
                <a:ea typeface="仿宋" panose="02010609060101010101" pitchFamily="49" charset="-122"/>
              </a:rPr>
              <a:t>     ---Kurt Campbell and Ely Ratner (2018), The China Reckoning: How Beijing Defied American Expectations, FOREIGN AFFAIRS, March/April</a:t>
            </a:r>
          </a:p>
        </p:txBody>
      </p:sp>
      <p:sp>
        <p:nvSpPr>
          <p:cNvPr id="209924"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36779446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611560" y="1196752"/>
            <a:ext cx="7920879" cy="5040559"/>
          </a:xfrm>
        </p:spPr>
        <p:txBody>
          <a:bodyPr>
            <a:normAutofit fontScale="32500" lnSpcReduction="20000"/>
          </a:bodyPr>
          <a:lstStyle/>
          <a:p>
            <a:pPr>
              <a:buFont typeface="Arial" panose="020B0604020202020204" pitchFamily="34" charset="0"/>
              <a:buNone/>
            </a:pPr>
            <a:endParaRPr lang="en-US" altLang="zh-CN" sz="2700" dirty="0"/>
          </a:p>
          <a:p>
            <a:pPr marL="0" indent="0" algn="ctr">
              <a:spcBef>
                <a:spcPts val="1350"/>
              </a:spcBef>
              <a:buNone/>
            </a:pPr>
            <a:r>
              <a:rPr lang="zh-CN" altLang="en-US" sz="9800" b="1" dirty="0">
                <a:ea typeface="Adobe 黑体 Std R" charset="-122"/>
              </a:rPr>
              <a:t>中国如何使美国的期望落空（二）</a:t>
            </a:r>
            <a:r>
              <a:rPr lang="en-US" altLang="zh-CN" sz="9800" b="1" dirty="0">
                <a:ea typeface="Adobe 黑体 Std R" charset="-122"/>
              </a:rPr>
              <a:t> </a:t>
            </a:r>
          </a:p>
          <a:p>
            <a:pPr marL="0" indent="0" algn="ctr">
              <a:spcBef>
                <a:spcPts val="1350"/>
              </a:spcBef>
              <a:buNone/>
            </a:pPr>
            <a:endParaRPr lang="en-US" altLang="zh-CN" sz="5100" b="1" dirty="0">
              <a:ea typeface="Adobe 黑体 Std R" charset="-122"/>
            </a:endParaRPr>
          </a:p>
          <a:p>
            <a:pPr>
              <a:lnSpc>
                <a:spcPct val="120000"/>
              </a:lnSpc>
              <a:spcBef>
                <a:spcPts val="1350"/>
              </a:spcBef>
            </a:pPr>
            <a:r>
              <a:rPr lang="zh-CN" altLang="en-US" sz="6200" dirty="0">
                <a:latin typeface="仿宋" panose="02010609060101010101" pitchFamily="49" charset="-122"/>
                <a:ea typeface="仿宋" panose="02010609060101010101" pitchFamily="49" charset="-122"/>
              </a:rPr>
              <a:t>克林顿：“如果没有充分的思考、提问和创造自由，在一个财富主要来自于人脑的信息时代，中国在与完全开放的社会竞争时将处于极大劣势”</a:t>
            </a:r>
            <a:endParaRPr lang="en-US" altLang="zh-CN" sz="6200" dirty="0">
              <a:latin typeface="仿宋" panose="02010609060101010101" pitchFamily="49" charset="-122"/>
              <a:ea typeface="仿宋" panose="02010609060101010101" pitchFamily="49" charset="-122"/>
            </a:endParaRPr>
          </a:p>
          <a:p>
            <a:pPr>
              <a:lnSpc>
                <a:spcPct val="120000"/>
              </a:lnSpc>
              <a:spcBef>
                <a:spcPts val="1350"/>
              </a:spcBef>
            </a:pPr>
            <a:r>
              <a:rPr lang="zh-CN" altLang="en-US" sz="6200" dirty="0">
                <a:latin typeface="仿宋" panose="02010609060101010101" pitchFamily="49" charset="-122"/>
                <a:ea typeface="仿宋" panose="02010609060101010101" pitchFamily="49" charset="-122"/>
              </a:rPr>
              <a:t>约瑟夫</a:t>
            </a:r>
            <a:r>
              <a:rPr lang="en-US" altLang="zh-CN" sz="6200" dirty="0">
                <a:latin typeface="仿宋" panose="02010609060101010101" pitchFamily="49" charset="-122"/>
                <a:ea typeface="仿宋" panose="02010609060101010101" pitchFamily="49" charset="-122"/>
              </a:rPr>
              <a:t>·</a:t>
            </a:r>
            <a:r>
              <a:rPr lang="zh-CN" altLang="en-US" sz="6200" dirty="0">
                <a:latin typeface="仿宋" panose="02010609060101010101" pitchFamily="49" charset="-122"/>
                <a:ea typeface="仿宋" panose="02010609060101010101" pitchFamily="49" charset="-122"/>
              </a:rPr>
              <a:t>奈：“如果我们以对待敌人的方式对待中国，我们就将在未来得到一个敌人。如果以友相待中国，我们虽不能保证获得友谊，但至少可以保有得到有益结果的可能性”</a:t>
            </a:r>
            <a:endParaRPr lang="en-US" altLang="zh-CN" sz="6200" dirty="0">
              <a:latin typeface="仿宋" panose="02010609060101010101" pitchFamily="49" charset="-122"/>
              <a:ea typeface="仿宋" panose="02010609060101010101" pitchFamily="49" charset="-122"/>
            </a:endParaRPr>
          </a:p>
          <a:p>
            <a:pPr>
              <a:lnSpc>
                <a:spcPct val="120000"/>
              </a:lnSpc>
              <a:spcBef>
                <a:spcPts val="1350"/>
              </a:spcBef>
            </a:pPr>
            <a:r>
              <a:rPr lang="zh-CN" altLang="en-US" sz="6200" dirty="0">
                <a:latin typeface="仿宋" panose="02010609060101010101" pitchFamily="49" charset="-122"/>
                <a:ea typeface="仿宋" panose="02010609060101010101" pitchFamily="49" charset="-122"/>
              </a:rPr>
              <a:t>近半个世纪以后，任何胡萝卜或大棒（市场或政治自由化压力）都难以撼动中国</a:t>
            </a:r>
            <a:endParaRPr lang="en-US" altLang="zh-CN" sz="6200" dirty="0">
              <a:latin typeface="仿宋" panose="02010609060101010101" pitchFamily="49" charset="-122"/>
              <a:ea typeface="仿宋" panose="02010609060101010101" pitchFamily="49" charset="-122"/>
            </a:endParaRPr>
          </a:p>
        </p:txBody>
      </p:sp>
      <p:sp>
        <p:nvSpPr>
          <p:cNvPr id="209924"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9437394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611561" y="1253939"/>
            <a:ext cx="7638212" cy="5127389"/>
          </a:xfrm>
        </p:spPr>
        <p:txBody>
          <a:bodyPr>
            <a:normAutofit fontScale="25000" lnSpcReduction="20000"/>
          </a:bodyPr>
          <a:lstStyle/>
          <a:p>
            <a:pPr>
              <a:buFont typeface="Arial" panose="020B0604020202020204" pitchFamily="34" charset="0"/>
              <a:buNone/>
            </a:pPr>
            <a:endParaRPr lang="en-US" altLang="zh-CN" sz="2700" dirty="0"/>
          </a:p>
          <a:p>
            <a:pPr marL="0" indent="0" algn="ctr">
              <a:spcBef>
                <a:spcPts val="1350"/>
              </a:spcBef>
              <a:buNone/>
            </a:pPr>
            <a:r>
              <a:rPr lang="zh-CN" altLang="en-US" sz="12800" b="1" dirty="0">
                <a:ea typeface="Adobe 黑体 Std R" charset="-122"/>
              </a:rPr>
              <a:t>中国如何使美国的期望落空（三）</a:t>
            </a:r>
            <a:r>
              <a:rPr lang="en-US" altLang="zh-CN" sz="12800" b="1" dirty="0">
                <a:ea typeface="Adobe 黑体 Std R" charset="-122"/>
              </a:rPr>
              <a:t> </a:t>
            </a:r>
          </a:p>
          <a:p>
            <a:pPr marL="0" indent="0" algn="ctr">
              <a:spcBef>
                <a:spcPts val="1350"/>
              </a:spcBef>
              <a:buNone/>
            </a:pPr>
            <a:endParaRPr lang="en-US" altLang="zh-CN" sz="7500" b="1" dirty="0">
              <a:ea typeface="Adobe 黑体 Std R" charset="-122"/>
            </a:endParaRPr>
          </a:p>
          <a:p>
            <a:pPr>
              <a:lnSpc>
                <a:spcPct val="120000"/>
              </a:lnSpc>
              <a:spcBef>
                <a:spcPts val="1350"/>
              </a:spcBef>
            </a:pPr>
            <a:r>
              <a:rPr lang="zh-CN" altLang="en-US" sz="8000" dirty="0">
                <a:latin typeface="仿宋" panose="02010609060101010101" pitchFamily="49" charset="-122"/>
                <a:ea typeface="仿宋" panose="02010609060101010101" pitchFamily="49" charset="-122"/>
              </a:rPr>
              <a:t>华盛顿现在正面临一个现代史上最充满活力和最可怕的竞争对手。应对这一挑战必须与长期以来美国奉行的对华方式彻底决裂</a:t>
            </a:r>
            <a:endParaRPr lang="en-US" altLang="zh-CN" sz="8000" dirty="0">
              <a:latin typeface="仿宋" panose="02010609060101010101" pitchFamily="49" charset="-122"/>
              <a:ea typeface="仿宋" panose="02010609060101010101" pitchFamily="49" charset="-122"/>
            </a:endParaRPr>
          </a:p>
          <a:p>
            <a:pPr>
              <a:lnSpc>
                <a:spcPct val="120000"/>
              </a:lnSpc>
              <a:spcBef>
                <a:spcPts val="1350"/>
              </a:spcBef>
            </a:pPr>
            <a:r>
              <a:rPr lang="zh-CN" altLang="en-US" sz="8000" dirty="0">
                <a:latin typeface="仿宋" panose="02010609060101010101" pitchFamily="49" charset="-122"/>
                <a:ea typeface="仿宋" panose="02010609060101010101" pitchFamily="49" charset="-122"/>
              </a:rPr>
              <a:t>做到这一点需要付出努力，而第一步则是确定无疑的：承认我们的对华政策和我们的意愿之间存在巨大差距，亦即承认美国改变中国的能力十分有限</a:t>
            </a:r>
            <a:endParaRPr lang="en-US" altLang="zh-CN" sz="8000" dirty="0">
              <a:latin typeface="仿宋" panose="02010609060101010101" pitchFamily="49" charset="-122"/>
              <a:ea typeface="仿宋" panose="02010609060101010101" pitchFamily="49" charset="-122"/>
            </a:endParaRPr>
          </a:p>
          <a:p>
            <a:pPr>
              <a:lnSpc>
                <a:spcPct val="120000"/>
              </a:lnSpc>
              <a:spcBef>
                <a:spcPts val="1350"/>
              </a:spcBef>
            </a:pPr>
            <a:r>
              <a:rPr lang="zh-CN" altLang="en-US" sz="8000" dirty="0">
                <a:latin typeface="仿宋" panose="02010609060101010101" pitchFamily="49" charset="-122"/>
                <a:ea typeface="仿宋" panose="02010609060101010101" pitchFamily="49" charset="-122"/>
              </a:rPr>
              <a:t>既不寻求孤立和弱化中国、也不力求改变中国应成为美国亚洲战略的基准。华盛顿应更加聚焦自身及其盟国与伙伴的实力和行为。把政策建立在对中国更为现实的假定之上，将会更好地实现美国利益并把美中关系置于更可持续的基础之上</a:t>
            </a:r>
            <a:endParaRPr lang="en-US" altLang="zh-CN" sz="8000" dirty="0">
              <a:latin typeface="仿宋" panose="02010609060101010101" pitchFamily="49" charset="-122"/>
              <a:ea typeface="仿宋" panose="02010609060101010101" pitchFamily="49" charset="-122"/>
            </a:endParaRPr>
          </a:p>
          <a:p>
            <a:pPr marL="0" indent="0">
              <a:spcBef>
                <a:spcPts val="1350"/>
              </a:spcBef>
              <a:buNone/>
            </a:pPr>
            <a:r>
              <a:rPr lang="en-US" altLang="zh-CN" sz="5700" dirty="0">
                <a:latin typeface="仿宋" panose="02010609060101010101" pitchFamily="49" charset="-122"/>
                <a:ea typeface="仿宋" panose="02010609060101010101" pitchFamily="49" charset="-122"/>
              </a:rPr>
              <a:t>              </a:t>
            </a:r>
            <a:endParaRPr lang="en-US" altLang="zh-CN" sz="5550" dirty="0">
              <a:latin typeface="仿宋" panose="02010609060101010101" pitchFamily="49" charset="-122"/>
              <a:ea typeface="仿宋" panose="02010609060101010101" pitchFamily="49" charset="-122"/>
            </a:endParaRPr>
          </a:p>
        </p:txBody>
      </p:sp>
      <p:sp>
        <p:nvSpPr>
          <p:cNvPr id="209924"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10125012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764704"/>
            <a:ext cx="8280920" cy="5616624"/>
          </a:xfrm>
        </p:spPr>
        <p:txBody>
          <a:bodyPr>
            <a:noAutofit/>
          </a:bodyPr>
          <a:lstStyle/>
          <a:p>
            <a:pPr marL="0" indent="0" algn="ctr">
              <a:spcBef>
                <a:spcPts val="1800"/>
              </a:spcBef>
              <a:buNone/>
            </a:pPr>
            <a:r>
              <a:rPr lang="zh-CN" altLang="en-US" b="1" dirty="0">
                <a:latin typeface="微软雅黑" pitchFamily="34" charset="-122"/>
                <a:ea typeface="微软雅黑" pitchFamily="34" charset="-122"/>
                <a:cs typeface="+mj-cs"/>
              </a:rPr>
              <a:t>从美国</a:t>
            </a:r>
            <a:r>
              <a:rPr lang="en-US" altLang="zh-CN" b="1" dirty="0">
                <a:latin typeface="微软雅黑" pitchFamily="34" charset="-122"/>
                <a:ea typeface="微软雅黑" pitchFamily="34" charset="-122"/>
                <a:cs typeface="+mj-cs"/>
              </a:rPr>
              <a:t>《301</a:t>
            </a:r>
            <a:r>
              <a:rPr lang="zh-CN" altLang="en-US" b="1" dirty="0">
                <a:latin typeface="微软雅黑" pitchFamily="34" charset="-122"/>
                <a:ea typeface="微软雅黑" pitchFamily="34" charset="-122"/>
                <a:cs typeface="+mj-cs"/>
              </a:rPr>
              <a:t>报告</a:t>
            </a:r>
            <a:r>
              <a:rPr lang="en-US" altLang="zh-CN" b="1" dirty="0">
                <a:latin typeface="微软雅黑" pitchFamily="34" charset="-122"/>
                <a:ea typeface="微软雅黑" pitchFamily="34" charset="-122"/>
                <a:cs typeface="+mj-cs"/>
              </a:rPr>
              <a:t>》</a:t>
            </a:r>
            <a:r>
              <a:rPr lang="zh-CN" altLang="en-US" b="1" dirty="0">
                <a:latin typeface="微软雅黑" pitchFamily="34" charset="-122"/>
                <a:ea typeface="微软雅黑" pitchFamily="34" charset="-122"/>
                <a:cs typeface="+mj-cs"/>
              </a:rPr>
              <a:t>看其对华政策</a:t>
            </a:r>
            <a:r>
              <a:rPr lang="en-US" altLang="zh-CN" b="1" dirty="0">
                <a:latin typeface="微软雅黑" pitchFamily="34" charset="-122"/>
                <a:ea typeface="微软雅黑" pitchFamily="34" charset="-122"/>
                <a:cs typeface="+mj-cs"/>
              </a:rPr>
              <a:t>(I) </a:t>
            </a:r>
          </a:p>
          <a:p>
            <a:endParaRPr lang="en-US" altLang="zh-CN" sz="2000" dirty="0">
              <a:latin typeface="仿宋" panose="02010609060101010101" pitchFamily="49" charset="-122"/>
              <a:ea typeface="仿宋" panose="02010609060101010101" pitchFamily="49" charset="-122"/>
            </a:endParaRPr>
          </a:p>
          <a:p>
            <a:r>
              <a:rPr lang="en-US" altLang="zh-CN" sz="2000" dirty="0">
                <a:latin typeface="仿宋" panose="02010609060101010101" pitchFamily="49" charset="-122"/>
                <a:ea typeface="仿宋" panose="02010609060101010101" pitchFamily="49" charset="-122"/>
              </a:rPr>
              <a:t>2018</a:t>
            </a:r>
            <a:r>
              <a:rPr lang="zh-CN" altLang="zh-CN" sz="2000" dirty="0">
                <a:latin typeface="仿宋" panose="02010609060101010101" pitchFamily="49" charset="-122"/>
                <a:ea typeface="仿宋" panose="02010609060101010101" pitchFamily="49" charset="-122"/>
              </a:rPr>
              <a:t>年</a:t>
            </a:r>
            <a:r>
              <a:rPr lang="en-US" altLang="zh-CN" sz="2000" dirty="0">
                <a:latin typeface="仿宋" panose="02010609060101010101" pitchFamily="49" charset="-122"/>
                <a:ea typeface="仿宋" panose="02010609060101010101" pitchFamily="49" charset="-122"/>
              </a:rPr>
              <a:t>3</a:t>
            </a:r>
            <a:r>
              <a:rPr lang="zh-CN" altLang="zh-CN" sz="2000" dirty="0">
                <a:latin typeface="仿宋" panose="02010609060101010101" pitchFamily="49" charset="-122"/>
                <a:ea typeface="仿宋" panose="02010609060101010101" pitchFamily="49" charset="-122"/>
              </a:rPr>
              <a:t>月</a:t>
            </a:r>
            <a:r>
              <a:rPr lang="en-US" altLang="zh-CN" sz="2000" dirty="0">
                <a:latin typeface="仿宋" panose="02010609060101010101" pitchFamily="49" charset="-122"/>
                <a:ea typeface="仿宋" panose="02010609060101010101" pitchFamily="49" charset="-122"/>
              </a:rPr>
              <a:t>22</a:t>
            </a:r>
            <a:r>
              <a:rPr lang="zh-CN" altLang="zh-CN" sz="2000" dirty="0">
                <a:latin typeface="仿宋" panose="02010609060101010101" pitchFamily="49" charset="-122"/>
                <a:ea typeface="仿宋" panose="02010609060101010101" pitchFamily="49" charset="-122"/>
              </a:rPr>
              <a:t>日，美国贸易谈判代表办公室发布《根据美国</a:t>
            </a:r>
            <a:r>
              <a:rPr lang="en-US" altLang="zh-CN" sz="2000" dirty="0">
                <a:latin typeface="仿宋" panose="02010609060101010101" pitchFamily="49" charset="-122"/>
                <a:ea typeface="仿宋" panose="02010609060101010101" pitchFamily="49" charset="-122"/>
              </a:rPr>
              <a:t>1974</a:t>
            </a:r>
            <a:r>
              <a:rPr lang="zh-CN" altLang="zh-CN" sz="2000" dirty="0">
                <a:latin typeface="仿宋" panose="02010609060101010101" pitchFamily="49" charset="-122"/>
                <a:ea typeface="仿宋" panose="02010609060101010101" pitchFamily="49" charset="-122"/>
              </a:rPr>
              <a:t>年贸易法第</a:t>
            </a:r>
            <a:r>
              <a:rPr lang="en-US" altLang="zh-CN" sz="2000" dirty="0">
                <a:latin typeface="仿宋" panose="02010609060101010101" pitchFamily="49" charset="-122"/>
                <a:ea typeface="仿宋" panose="02010609060101010101" pitchFamily="49" charset="-122"/>
              </a:rPr>
              <a:t>301</a:t>
            </a:r>
            <a:r>
              <a:rPr lang="zh-CN" altLang="zh-CN" sz="2000" dirty="0">
                <a:latin typeface="仿宋" panose="02010609060101010101" pitchFamily="49" charset="-122"/>
                <a:ea typeface="仿宋" panose="02010609060101010101" pitchFamily="49" charset="-122"/>
              </a:rPr>
              <a:t>条款，对中国政府技术转让、知识产权和创新相关法规、政策和措施的调查结果》（以下简称《报告》）。《报告》共</a:t>
            </a:r>
            <a:r>
              <a:rPr lang="en-US" altLang="zh-CN" sz="2000" dirty="0">
                <a:latin typeface="仿宋" panose="02010609060101010101" pitchFamily="49" charset="-122"/>
                <a:ea typeface="仿宋" panose="02010609060101010101" pitchFamily="49" charset="-122"/>
              </a:rPr>
              <a:t>208</a:t>
            </a:r>
            <a:r>
              <a:rPr lang="zh-CN" altLang="zh-CN" sz="2000" dirty="0">
                <a:latin typeface="仿宋" panose="02010609060101010101" pitchFamily="49" charset="-122"/>
                <a:ea typeface="仿宋" panose="02010609060101010101" pitchFamily="49" charset="-122"/>
              </a:rPr>
              <a:t>页，分为六章和附录，其中第二章至第五章为重点部分，主要从四个方面对中国进行了指责： </a:t>
            </a:r>
          </a:p>
          <a:p>
            <a:r>
              <a:rPr lang="zh-CN" altLang="zh-CN" sz="2000" dirty="0">
                <a:latin typeface="仿宋" panose="02010609060101010101" pitchFamily="49" charset="-122"/>
                <a:ea typeface="仿宋" panose="02010609060101010101" pitchFamily="49" charset="-122"/>
              </a:rPr>
              <a:t>首先，《报告》认为中国利用外国所有权限制，包括合资规定、股权限制和其他投资限制，要求或施压于美国公司向中国企业转让技术。中国还利用行政复议和许可程序，要求或施压进行技术转让，其危害包括降低美国投资和技术价值，削弱美国企业的全球竞争力</a:t>
            </a:r>
          </a:p>
          <a:p>
            <a:r>
              <a:rPr lang="zh-CN" altLang="zh-CN" sz="2000" dirty="0">
                <a:latin typeface="仿宋" panose="02010609060101010101" pitchFamily="49" charset="-122"/>
                <a:ea typeface="仿宋" panose="02010609060101010101" pitchFamily="49" charset="-122"/>
              </a:rPr>
              <a:t>其次，《报告》认为中国对美国企业的投资和活动施加了相当大的限制和干预，包括对技术许可条款的限制。这些限制剥夺了美国技术所有者对技术转让的议价能力以及基于市场设定条款的能力。因此，寻求发放技术许可的美国公司必须接受不公平的、有利于中国的条款</a:t>
            </a:r>
          </a:p>
        </p:txBody>
      </p:sp>
    </p:spTree>
    <p:extLst>
      <p:ext uri="{BB962C8B-B14F-4D97-AF65-F5344CB8AC3E}">
        <p14:creationId xmlns:p14="http://schemas.microsoft.com/office/powerpoint/2010/main" val="2678139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124744"/>
            <a:ext cx="8208912" cy="5256584"/>
          </a:xfrm>
        </p:spPr>
        <p:txBody>
          <a:bodyPr>
            <a:noAutofit/>
          </a:bodyPr>
          <a:lstStyle/>
          <a:p>
            <a:pPr marL="0" indent="0" algn="ctr">
              <a:spcBef>
                <a:spcPts val="1800"/>
              </a:spcBef>
              <a:buNone/>
            </a:pPr>
            <a:r>
              <a:rPr lang="zh-CN" altLang="en-US" b="1" dirty="0">
                <a:latin typeface="微软雅黑" pitchFamily="34" charset="-122"/>
                <a:ea typeface="微软雅黑" pitchFamily="34" charset="-122"/>
                <a:cs typeface="+mj-cs"/>
              </a:rPr>
              <a:t>从美国</a:t>
            </a:r>
            <a:r>
              <a:rPr lang="en-US" altLang="zh-CN" b="1" dirty="0">
                <a:latin typeface="微软雅黑" pitchFamily="34" charset="-122"/>
                <a:ea typeface="微软雅黑" pitchFamily="34" charset="-122"/>
                <a:cs typeface="+mj-cs"/>
              </a:rPr>
              <a:t>《301</a:t>
            </a:r>
            <a:r>
              <a:rPr lang="zh-CN" altLang="en-US" b="1" dirty="0">
                <a:latin typeface="微软雅黑" pitchFamily="34" charset="-122"/>
                <a:ea typeface="微软雅黑" pitchFamily="34" charset="-122"/>
                <a:cs typeface="+mj-cs"/>
              </a:rPr>
              <a:t>报告</a:t>
            </a:r>
            <a:r>
              <a:rPr lang="en-US" altLang="zh-CN" b="1" dirty="0">
                <a:latin typeface="微软雅黑" pitchFamily="34" charset="-122"/>
                <a:ea typeface="微软雅黑" pitchFamily="34" charset="-122"/>
                <a:cs typeface="+mj-cs"/>
              </a:rPr>
              <a:t>》</a:t>
            </a:r>
            <a:r>
              <a:rPr lang="zh-CN" altLang="en-US" b="1" dirty="0">
                <a:latin typeface="微软雅黑" pitchFamily="34" charset="-122"/>
                <a:ea typeface="微软雅黑" pitchFamily="34" charset="-122"/>
                <a:cs typeface="+mj-cs"/>
              </a:rPr>
              <a:t>看其对华政策</a:t>
            </a:r>
            <a:r>
              <a:rPr lang="en-US" altLang="zh-CN" b="1" dirty="0">
                <a:latin typeface="微软雅黑" pitchFamily="34" charset="-122"/>
                <a:ea typeface="微软雅黑" pitchFamily="34" charset="-122"/>
                <a:cs typeface="+mj-cs"/>
              </a:rPr>
              <a:t>(II) </a:t>
            </a:r>
          </a:p>
          <a:p>
            <a:endParaRPr lang="en-US" altLang="zh-CN" sz="2300" dirty="0">
              <a:latin typeface="仿宋" panose="02010609060101010101" pitchFamily="49" charset="-122"/>
              <a:ea typeface="仿宋" panose="02010609060101010101" pitchFamily="49" charset="-122"/>
            </a:endParaRPr>
          </a:p>
          <a:p>
            <a:r>
              <a:rPr lang="zh-CN" altLang="zh-CN" sz="2300" dirty="0">
                <a:latin typeface="仿宋" panose="02010609060101010101" pitchFamily="49" charset="-122"/>
                <a:ea typeface="仿宋" panose="02010609060101010101" pitchFamily="49" charset="-122"/>
              </a:rPr>
              <a:t>第三，《报告》认为中国指示并辅助中国公司系统性地投资和收购美国公司和资产，以获得尖端技术和知识产权，并且向中国政府产业规划中的重点产业进行大规模技术转让</a:t>
            </a:r>
          </a:p>
          <a:p>
            <a:r>
              <a:rPr lang="zh-CN" altLang="zh-CN" sz="2300" dirty="0">
                <a:latin typeface="仿宋" panose="02010609060101010101" pitchFamily="49" charset="-122"/>
                <a:ea typeface="仿宋" panose="02010609060101010101" pitchFamily="49" charset="-122"/>
              </a:rPr>
              <a:t>第四，《报告》认为中国进行并且支持对美国公司的计算机网络进行未经授权的入侵和盗窃。此类行动让中国政府未经授权即可获取知识产权、商业秘密或保密商业信息，包括技术数据、谈判立场以及敏感和专有的内部商业通信，而且此类行动也支持中国的战略发展目标，包括促进中国科学技术进步、军事现代化和经济发展</a:t>
            </a:r>
          </a:p>
        </p:txBody>
      </p:sp>
    </p:spTree>
    <p:extLst>
      <p:ext uri="{BB962C8B-B14F-4D97-AF65-F5344CB8AC3E}">
        <p14:creationId xmlns:p14="http://schemas.microsoft.com/office/powerpoint/2010/main" val="2454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179388" y="1125538"/>
            <a:ext cx="8785225" cy="5111750"/>
          </a:xfrm>
        </p:spPr>
        <p:txBody>
          <a:bodyPr>
            <a:normAutofit fontScale="25000" lnSpcReduction="20000"/>
          </a:bodyPr>
          <a:lstStyle/>
          <a:p>
            <a:pPr algn="ctr">
              <a:lnSpc>
                <a:spcPct val="120000"/>
              </a:lnSpc>
              <a:buFont typeface="Arial" pitchFamily="34" charset="0"/>
              <a:buNone/>
              <a:defRPr/>
            </a:pPr>
            <a:r>
              <a:rPr lang="zh-CN" altLang="en-US" sz="12800" b="1" dirty="0">
                <a:ea typeface="Adobe 黑体 Std R" charset="-122"/>
                <a:cs typeface="+mj-cs"/>
              </a:rPr>
              <a:t>美国</a:t>
            </a:r>
            <a:r>
              <a:rPr lang="en-US" altLang="zh-CN" sz="12800" b="1" dirty="0">
                <a:ea typeface="Adobe 黑体 Std R" charset="-122"/>
                <a:cs typeface="+mj-cs"/>
              </a:rPr>
              <a:t>2019</a:t>
            </a:r>
            <a:r>
              <a:rPr lang="zh-CN" altLang="zh-CN" sz="12800" b="1" dirty="0">
                <a:ea typeface="Adobe 黑体 Std R" charset="-122"/>
                <a:cs typeface="+mj-cs"/>
              </a:rPr>
              <a:t>财年国防授权法案</a:t>
            </a:r>
            <a:endParaRPr lang="en-US" altLang="zh-CN" sz="12800" b="1" dirty="0">
              <a:ea typeface="Adobe 黑体 Std R" charset="-122"/>
              <a:cs typeface="+mj-cs"/>
            </a:endParaRPr>
          </a:p>
          <a:p>
            <a:pPr algn="ctr">
              <a:lnSpc>
                <a:spcPct val="120000"/>
              </a:lnSpc>
              <a:buFont typeface="Arial" pitchFamily="34" charset="0"/>
              <a:buNone/>
              <a:defRPr/>
            </a:pPr>
            <a:endParaRPr lang="en-US" altLang="zh-CN" sz="9600" b="1" dirty="0">
              <a:latin typeface="仿宋" pitchFamily="49" charset="-122"/>
              <a:ea typeface="仿宋" pitchFamily="49" charset="-122"/>
              <a:cs typeface="+mj-cs"/>
            </a:endParaRPr>
          </a:p>
          <a:p>
            <a:pPr marL="0" indent="0">
              <a:lnSpc>
                <a:spcPct val="120000"/>
              </a:lnSpc>
              <a:buFont typeface="Arial" pitchFamily="34" charset="0"/>
              <a:buNone/>
              <a:defRPr/>
            </a:pPr>
            <a:r>
              <a:rPr lang="en-US" altLang="zh-CN" sz="8000" dirty="0">
                <a:latin typeface="仿宋" pitchFamily="49" charset="-122"/>
                <a:ea typeface="仿宋" pitchFamily="49" charset="-122"/>
              </a:rPr>
              <a:t>● 2018</a:t>
            </a:r>
            <a:r>
              <a:rPr lang="zh-CN" altLang="zh-CN" sz="8000" dirty="0">
                <a:latin typeface="仿宋" pitchFamily="49" charset="-122"/>
                <a:ea typeface="仿宋" pitchFamily="49" charset="-122"/>
              </a:rPr>
              <a:t>年</a:t>
            </a:r>
            <a:r>
              <a:rPr lang="en-US" altLang="zh-CN" sz="8000" dirty="0">
                <a:latin typeface="仿宋" pitchFamily="49" charset="-122"/>
                <a:ea typeface="仿宋" pitchFamily="49" charset="-122"/>
              </a:rPr>
              <a:t>8</a:t>
            </a:r>
            <a:r>
              <a:rPr lang="zh-CN" altLang="zh-CN" sz="8000" dirty="0">
                <a:latin typeface="仿宋" pitchFamily="49" charset="-122"/>
                <a:ea typeface="仿宋" pitchFamily="49" charset="-122"/>
              </a:rPr>
              <a:t>月参众两院同版本</a:t>
            </a:r>
            <a:r>
              <a:rPr lang="en-US" altLang="zh-CN" sz="8000" dirty="0">
                <a:latin typeface="仿宋" pitchFamily="49" charset="-122"/>
                <a:ea typeface="仿宋" pitchFamily="49" charset="-122"/>
              </a:rPr>
              <a:t>《</a:t>
            </a:r>
            <a:r>
              <a:rPr lang="zh-CN" altLang="en-US" sz="8000" dirty="0">
                <a:latin typeface="仿宋" pitchFamily="49" charset="-122"/>
                <a:ea typeface="仿宋" pitchFamily="49" charset="-122"/>
              </a:rPr>
              <a:t>国防授权法</a:t>
            </a:r>
            <a:r>
              <a:rPr lang="en-US" altLang="zh-CN" sz="8000" dirty="0">
                <a:latin typeface="仿宋" pitchFamily="49" charset="-122"/>
                <a:ea typeface="仿宋" pitchFamily="49" charset="-122"/>
              </a:rPr>
              <a:t>》</a:t>
            </a:r>
            <a:r>
              <a:rPr lang="zh-CN" altLang="en-US" sz="8000" dirty="0">
                <a:latin typeface="仿宋" pitchFamily="49" charset="-122"/>
                <a:ea typeface="仿宋" pitchFamily="49" charset="-122"/>
              </a:rPr>
              <a:t>通过并经</a:t>
            </a:r>
            <a:r>
              <a:rPr lang="zh-CN" altLang="zh-CN" sz="8000" dirty="0">
                <a:latin typeface="仿宋" pitchFamily="49" charset="-122"/>
                <a:ea typeface="仿宋" pitchFamily="49" charset="-122"/>
              </a:rPr>
              <a:t>特朗普签署成为法律</a:t>
            </a:r>
          </a:p>
          <a:p>
            <a:pPr marL="0" indent="0">
              <a:lnSpc>
                <a:spcPct val="120000"/>
              </a:lnSpc>
              <a:buFont typeface="Arial" pitchFamily="34" charset="0"/>
              <a:buNone/>
              <a:defRPr/>
            </a:pPr>
            <a:r>
              <a:rPr lang="en-US" altLang="zh-CN" sz="8000" dirty="0">
                <a:latin typeface="仿宋" pitchFamily="49" charset="-122"/>
                <a:ea typeface="仿宋" pitchFamily="49" charset="-122"/>
              </a:rPr>
              <a:t>● 2019</a:t>
            </a:r>
            <a:r>
              <a:rPr lang="zh-CN" altLang="zh-CN" sz="8000" dirty="0">
                <a:latin typeface="仿宋" pitchFamily="49" charset="-122"/>
                <a:ea typeface="仿宋" pitchFamily="49" charset="-122"/>
              </a:rPr>
              <a:t>财年国防授权法案的国防总预算高达</a:t>
            </a:r>
            <a:r>
              <a:rPr lang="en-US" altLang="zh-CN" sz="8000" dirty="0">
                <a:latin typeface="仿宋" pitchFamily="49" charset="-122"/>
                <a:ea typeface="仿宋" pitchFamily="49" charset="-122"/>
              </a:rPr>
              <a:t>7080</a:t>
            </a:r>
            <a:r>
              <a:rPr lang="zh-CN" altLang="zh-CN" sz="8000" dirty="0">
                <a:latin typeface="仿宋" pitchFamily="49" charset="-122"/>
                <a:ea typeface="仿宋" pitchFamily="49" charset="-122"/>
              </a:rPr>
              <a:t>亿美元，用于提升美国军事战备能力，应对潜在对手</a:t>
            </a:r>
            <a:r>
              <a:rPr lang="zh-CN" altLang="en-US" sz="8000" dirty="0">
                <a:latin typeface="仿宋" pitchFamily="49" charset="-122"/>
                <a:ea typeface="仿宋" pitchFamily="49" charset="-122"/>
              </a:rPr>
              <a:t>；</a:t>
            </a:r>
            <a:r>
              <a:rPr lang="zh-CN" altLang="zh-CN" sz="8000" dirty="0">
                <a:latin typeface="仿宋" pitchFamily="49" charset="-122"/>
                <a:ea typeface="仿宋" pitchFamily="49" charset="-122"/>
              </a:rPr>
              <a:t>法案宣称，当前美国面临的安全挑战比二战后任何时候，都要复杂和多变。冷战以来，战略环境的竞争程度还从来没有这么激烈过</a:t>
            </a:r>
            <a:r>
              <a:rPr lang="zh-CN" altLang="en-US" sz="8000" dirty="0">
                <a:latin typeface="仿宋" pitchFamily="49" charset="-122"/>
                <a:ea typeface="仿宋" pitchFamily="49" charset="-122"/>
              </a:rPr>
              <a:t>，</a:t>
            </a:r>
            <a:r>
              <a:rPr lang="zh-CN" altLang="zh-CN" sz="8000" dirty="0">
                <a:latin typeface="仿宋" pitchFamily="49" charset="-122"/>
                <a:ea typeface="仿宋" pitchFamily="49" charset="-122"/>
              </a:rPr>
              <a:t>美国对竞争对手的竞争优势已经不再</a:t>
            </a: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u="sng" dirty="0">
                <a:latin typeface="仿宋" pitchFamily="49" charset="-122"/>
                <a:ea typeface="仿宋" pitchFamily="49" charset="-122"/>
              </a:rPr>
              <a:t>应对中国挑战，是该法案的重中之重。具体举措包括：</a:t>
            </a: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进一步强化美国外资投资委员会的权力，维护国家安全</a:t>
            </a: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发布关于中国在南海及在印太其他地区的军事及强制行动的报告</a:t>
            </a: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将东南亚海上安全倡议延长五年，更名为印太海上安全倡议，将孟加拉和斯里兰卡纳入援助和训练受援国，同时将印度纳入进来</a:t>
            </a: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要求国防部提交</a:t>
            </a:r>
            <a:r>
              <a:rPr lang="en-US" altLang="zh-CN" sz="8000" dirty="0">
                <a:latin typeface="仿宋" pitchFamily="49" charset="-122"/>
                <a:ea typeface="仿宋" pitchFamily="49" charset="-122"/>
              </a:rPr>
              <a:t>“</a:t>
            </a:r>
            <a:r>
              <a:rPr lang="zh-CN" altLang="zh-CN" sz="8000" dirty="0">
                <a:latin typeface="仿宋" pitchFamily="49" charset="-122"/>
                <a:ea typeface="仿宋" pitchFamily="49" charset="-122"/>
              </a:rPr>
              <a:t>印太稳定倡议</a:t>
            </a:r>
            <a:r>
              <a:rPr lang="en-US" altLang="zh-CN" sz="8000" dirty="0">
                <a:latin typeface="仿宋" pitchFamily="49" charset="-122"/>
                <a:ea typeface="仿宋" pitchFamily="49" charset="-122"/>
              </a:rPr>
              <a:t>”</a:t>
            </a:r>
            <a:r>
              <a:rPr lang="zh-CN" altLang="zh-CN" sz="8000" dirty="0">
                <a:latin typeface="仿宋" pitchFamily="49" charset="-122"/>
                <a:ea typeface="仿宋" pitchFamily="49" charset="-122"/>
              </a:rPr>
              <a:t>五年计划</a:t>
            </a:r>
            <a:endParaRPr lang="en-US" altLang="zh-CN" sz="9600" dirty="0">
              <a:latin typeface="仿宋" pitchFamily="49" charset="-122"/>
              <a:ea typeface="仿宋" pitchFamily="49" charset="-122"/>
            </a:endParaRPr>
          </a:p>
        </p:txBody>
      </p:sp>
      <p:sp>
        <p:nvSpPr>
          <p:cNvPr id="22532"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539552" y="980728"/>
            <a:ext cx="7992888" cy="5544616"/>
          </a:xfrm>
        </p:spPr>
        <p:txBody>
          <a:bodyPr>
            <a:normAutofit lnSpcReduction="10000"/>
          </a:bodyPr>
          <a:lstStyle/>
          <a:p>
            <a:pPr algn="ctr">
              <a:buFont typeface="Arial" panose="020B0604020202020204" pitchFamily="34" charset="0"/>
              <a:buNone/>
            </a:pPr>
            <a:r>
              <a:rPr lang="zh-CN" altLang="en-US" sz="3000" b="1" dirty="0">
                <a:latin typeface="Adobe 黑体 Std R" charset="-122"/>
                <a:ea typeface="Adobe 黑体 Std R" charset="-122"/>
              </a:rPr>
              <a:t>百年未有之大变局</a:t>
            </a:r>
            <a:endParaRPr lang="en-US" altLang="zh-CN" sz="3000" b="1" dirty="0">
              <a:latin typeface="Adobe 黑体 Std R" charset="-122"/>
              <a:ea typeface="Adobe 黑体 Std R" charset="-122"/>
            </a:endParaRPr>
          </a:p>
          <a:p>
            <a:pPr>
              <a:buFont typeface="Arial" panose="020B0604020202020204" pitchFamily="34" charset="0"/>
              <a:buNone/>
            </a:pPr>
            <a:endParaRPr lang="en-US" altLang="zh-CN" sz="2700" dirty="0"/>
          </a:p>
          <a:p>
            <a:pPr>
              <a:lnSpc>
                <a:spcPct val="120000"/>
              </a:lnSpc>
            </a:pPr>
            <a:r>
              <a:rPr lang="zh-CN" altLang="zh-CN" sz="1800" dirty="0">
                <a:latin typeface="仿宋" panose="02010609060101010101" pitchFamily="49" charset="-122"/>
                <a:ea typeface="仿宋" panose="02010609060101010101" pitchFamily="49" charset="-122"/>
              </a:rPr>
              <a:t>修昔底德陷阱</a:t>
            </a:r>
            <a:endParaRPr lang="en-US" altLang="zh-CN" sz="1800" dirty="0">
              <a:latin typeface="仿宋" panose="02010609060101010101" pitchFamily="49" charset="-122"/>
              <a:ea typeface="仿宋" panose="02010609060101010101" pitchFamily="49" charset="-122"/>
            </a:endParaRPr>
          </a:p>
          <a:p>
            <a:pPr>
              <a:lnSpc>
                <a:spcPct val="120000"/>
              </a:lnSpc>
            </a:pPr>
            <a:r>
              <a:rPr lang="zh-CN" altLang="zh-CN" sz="1800" dirty="0">
                <a:latin typeface="仿宋" panose="02010609060101010101" pitchFamily="49" charset="-122"/>
                <a:ea typeface="仿宋" panose="02010609060101010101" pitchFamily="49" charset="-122"/>
              </a:rPr>
              <a:t>大国赶超陷阱</a:t>
            </a:r>
            <a:endParaRPr lang="en-US" altLang="zh-CN" sz="1800" dirty="0">
              <a:latin typeface="仿宋" panose="02010609060101010101" pitchFamily="49" charset="-122"/>
              <a:ea typeface="仿宋" panose="02010609060101010101" pitchFamily="49" charset="-122"/>
            </a:endParaRPr>
          </a:p>
          <a:p>
            <a:pPr>
              <a:lnSpc>
                <a:spcPct val="120000"/>
              </a:lnSpc>
            </a:pPr>
            <a:r>
              <a:rPr lang="zh-CN" altLang="en-US" sz="1800" dirty="0">
                <a:latin typeface="仿宋" panose="02010609060101010101" pitchFamily="49" charset="-122"/>
                <a:ea typeface="仿宋" panose="02010609060101010101" pitchFamily="49" charset="-122"/>
              </a:rPr>
              <a:t>当初苏联雄心勃勃想要成为可以与美国相抗衡的超级大国，结果使自身承担了过多的全球义务。莫斯科没能建立一个可与西方共同体成功竞争的国际共同体苏联是世界自然资源最富裕的国家之一，然而克里姆林宫的领导人没有学会人类文明久已学会的东西，即如何利用贸易和实业去积累金融财富</a:t>
            </a:r>
            <a:endParaRPr lang="en-US" altLang="zh-CN" sz="1800" dirty="0">
              <a:latin typeface="仿宋" panose="02010609060101010101" pitchFamily="49" charset="-122"/>
              <a:ea typeface="仿宋" panose="02010609060101010101" pitchFamily="49" charset="-122"/>
            </a:endParaRPr>
          </a:p>
          <a:p>
            <a:pPr>
              <a:lnSpc>
                <a:spcPct val="120000"/>
              </a:lnSpc>
            </a:pPr>
            <a:r>
              <a:rPr lang="zh-CN" altLang="en-US" sz="1800" dirty="0">
                <a:latin typeface="仿宋" panose="02010609060101010101" pitchFamily="49" charset="-122"/>
                <a:ea typeface="仿宋" panose="02010609060101010101" pitchFamily="49" charset="-122"/>
              </a:rPr>
              <a:t>在斯大林之后，苏联意识形态变成一套空洞的说辞，无法起到激励人们心灵和精神的作用。苏联精英们在思想信仰和政治意志上严重销蚀</a:t>
            </a:r>
            <a:endParaRPr lang="en-US" altLang="zh-CN" sz="1800" dirty="0">
              <a:latin typeface="仿宋" panose="02010609060101010101" pitchFamily="49" charset="-122"/>
              <a:ea typeface="仿宋" panose="02010609060101010101" pitchFamily="49" charset="-122"/>
            </a:endParaRPr>
          </a:p>
          <a:p>
            <a:pPr>
              <a:lnSpc>
                <a:spcPct val="120000"/>
              </a:lnSpc>
            </a:pPr>
            <a:r>
              <a:rPr lang="zh-CN" altLang="en-US" sz="1800" dirty="0">
                <a:latin typeface="仿宋" panose="02010609060101010101" pitchFamily="49" charset="-122"/>
                <a:ea typeface="仿宋" panose="02010609060101010101" pitchFamily="49" charset="-122"/>
              </a:rPr>
              <a:t>美苏对抗是两种形式的现代性、两种生活方式、两个潜在全球性帝国、两个自认为人类救世主、两个基督教世界中远房表兄弟之间的冲突</a:t>
            </a:r>
            <a:endParaRPr lang="en-US" altLang="zh-CN" sz="1800" dirty="0">
              <a:latin typeface="仿宋" panose="02010609060101010101" pitchFamily="49" charset="-122"/>
              <a:ea typeface="仿宋" panose="02010609060101010101" pitchFamily="49" charset="-122"/>
            </a:endParaRPr>
          </a:p>
          <a:p>
            <a:pPr marL="0" indent="0">
              <a:lnSpc>
                <a:spcPct val="120000"/>
              </a:lnSpc>
              <a:buNone/>
            </a:pPr>
            <a:endParaRPr lang="en-US" altLang="zh-CN" sz="1800" dirty="0">
              <a:latin typeface="仿宋" panose="02010609060101010101" pitchFamily="49" charset="-122"/>
              <a:ea typeface="仿宋" panose="02010609060101010101" pitchFamily="49" charset="-122"/>
            </a:endParaRPr>
          </a:p>
          <a:p>
            <a:pPr marL="0" indent="0">
              <a:lnSpc>
                <a:spcPct val="120000"/>
              </a:lnSpc>
              <a:buNone/>
            </a:pPr>
            <a:r>
              <a:rPr lang="en-US" altLang="zh-CN" sz="1800" dirty="0">
                <a:latin typeface="仿宋" panose="02010609060101010101" pitchFamily="49" charset="-122"/>
                <a:ea typeface="仿宋" panose="02010609060101010101" pitchFamily="49" charset="-122"/>
              </a:rPr>
              <a:t>        </a:t>
            </a:r>
            <a:r>
              <a:rPr lang="en-US" altLang="zh-CN" sz="1800" i="1" dirty="0">
                <a:latin typeface="仿宋" panose="02010609060101010101" pitchFamily="49" charset="-122"/>
                <a:ea typeface="仿宋" panose="02010609060101010101" pitchFamily="49" charset="-122"/>
              </a:rPr>
              <a:t>---</a:t>
            </a:r>
            <a:r>
              <a:rPr lang="zh-CN" altLang="en-US" sz="1800" i="1" dirty="0">
                <a:latin typeface="仿宋" panose="02010609060101010101" pitchFamily="49" charset="-122"/>
                <a:ea typeface="仿宋" panose="02010609060101010101" pitchFamily="49" charset="-122"/>
              </a:rPr>
              <a:t>祖博克（</a:t>
            </a:r>
            <a:r>
              <a:rPr lang="en-US" altLang="zh-CN" sz="1800" i="1" dirty="0">
                <a:latin typeface="仿宋" panose="02010609060101010101" pitchFamily="49" charset="-122"/>
                <a:ea typeface="仿宋" panose="02010609060101010101" pitchFamily="49" charset="-122"/>
              </a:rPr>
              <a:t>2007</a:t>
            </a:r>
            <a:r>
              <a:rPr lang="zh-CN" altLang="en-US" sz="1800" i="1" dirty="0">
                <a:latin typeface="仿宋" panose="02010609060101010101" pitchFamily="49" charset="-122"/>
                <a:ea typeface="仿宋" panose="02010609060101010101" pitchFamily="49" charset="-122"/>
              </a:rPr>
              <a:t>）：</a:t>
            </a:r>
            <a:r>
              <a:rPr lang="en-US" altLang="zh-CN" sz="1800" i="1" dirty="0">
                <a:latin typeface="仿宋" panose="02010609060101010101" pitchFamily="49" charset="-122"/>
                <a:ea typeface="仿宋" panose="02010609060101010101" pitchFamily="49" charset="-122"/>
              </a:rPr>
              <a:t>《</a:t>
            </a:r>
            <a:r>
              <a:rPr lang="zh-CN" altLang="en-US" sz="1800" i="1" dirty="0">
                <a:latin typeface="仿宋" panose="02010609060101010101" pitchFamily="49" charset="-122"/>
                <a:ea typeface="仿宋" panose="02010609060101010101" pitchFamily="49" charset="-122"/>
              </a:rPr>
              <a:t>失败的帝国：从斯大林到戈尔巴乔夫</a:t>
            </a:r>
            <a:r>
              <a:rPr lang="en-US" altLang="zh-CN" sz="1800" i="1" dirty="0">
                <a:latin typeface="仿宋" panose="02010609060101010101" pitchFamily="49" charset="-122"/>
                <a:ea typeface="仿宋" panose="02010609060101010101" pitchFamily="49" charset="-122"/>
              </a:rPr>
              <a:t>》</a:t>
            </a:r>
            <a:endParaRPr lang="zh-CN" altLang="zh-CN" sz="1800" i="1" dirty="0">
              <a:latin typeface="仿宋" panose="02010609060101010101" pitchFamily="49" charset="-122"/>
              <a:ea typeface="仿宋" panose="02010609060101010101" pitchFamily="49" charset="-122"/>
            </a:endParaRPr>
          </a:p>
        </p:txBody>
      </p:sp>
      <p:sp>
        <p:nvSpPr>
          <p:cNvPr id="73732" name="WordArt 4"/>
          <p:cNvSpPr>
            <a:spLocks noChangeArrowheads="1" noChangeShapeType="1" noTextEdit="1"/>
          </p:cNvSpPr>
          <p:nvPr/>
        </p:nvSpPr>
        <p:spPr bwMode="auto">
          <a:xfrm>
            <a:off x="6688606" y="5643563"/>
            <a:ext cx="917972" cy="161925"/>
          </a:xfrm>
          <a:prstGeom prst="rect">
            <a:avLst/>
          </a:prstGeom>
        </p:spPr>
        <p:txBody>
          <a:bodyPr wrap="none" fromWordArt="1">
            <a:prstTxWarp prst="textPlain">
              <a:avLst>
                <a:gd name="adj" fmla="val 50000"/>
              </a:avLst>
            </a:prstTxWarp>
          </a:bodyPr>
          <a:lstStyle/>
          <a:p>
            <a:pPr algn="ctr"/>
            <a:r>
              <a:rPr lang="en-US" sz="2700" kern="10" dirty="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22446144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323850" y="1341438"/>
            <a:ext cx="8496300" cy="4895850"/>
          </a:xfrm>
        </p:spPr>
        <p:txBody>
          <a:bodyPr>
            <a:normAutofit fontScale="25000" lnSpcReduction="20000"/>
          </a:bodyPr>
          <a:lstStyle/>
          <a:p>
            <a:pPr algn="ctr">
              <a:lnSpc>
                <a:spcPct val="120000"/>
              </a:lnSpc>
              <a:buFont typeface="Arial" pitchFamily="34" charset="0"/>
              <a:buNone/>
              <a:defRPr/>
            </a:pPr>
            <a:r>
              <a:rPr lang="zh-CN" altLang="en-US" sz="12800" b="1" dirty="0">
                <a:ea typeface="Adobe 黑体 Std R" charset="-122"/>
                <a:cs typeface="+mj-cs"/>
              </a:rPr>
              <a:t>美国</a:t>
            </a:r>
            <a:r>
              <a:rPr lang="en-US" altLang="zh-CN" sz="12800" b="1" dirty="0">
                <a:ea typeface="Adobe 黑体 Std R" charset="-122"/>
                <a:cs typeface="+mj-cs"/>
              </a:rPr>
              <a:t>2019</a:t>
            </a:r>
            <a:r>
              <a:rPr lang="zh-CN" altLang="zh-CN" sz="12800" b="1" dirty="0">
                <a:ea typeface="Adobe 黑体 Std R" charset="-122"/>
                <a:cs typeface="+mj-cs"/>
              </a:rPr>
              <a:t>财年国防授权法案</a:t>
            </a:r>
            <a:r>
              <a:rPr lang="zh-CN" altLang="en-US" sz="12800" b="1" dirty="0">
                <a:ea typeface="Adobe 黑体 Std R" charset="-122"/>
                <a:cs typeface="+mj-cs"/>
              </a:rPr>
              <a:t>（续）</a:t>
            </a:r>
            <a:endParaRPr lang="en-US" altLang="zh-CN" sz="12800" b="1" dirty="0">
              <a:ea typeface="Adobe 黑体 Std R" charset="-122"/>
              <a:cs typeface="+mj-cs"/>
            </a:endParaRPr>
          </a:p>
          <a:p>
            <a:pPr marL="0" indent="0">
              <a:lnSpc>
                <a:spcPct val="120000"/>
              </a:lnSpc>
              <a:buFont typeface="Arial" pitchFamily="34" charset="0"/>
              <a:buNone/>
              <a:defRPr/>
            </a:pPr>
            <a:endParaRPr lang="zh-CN" altLang="zh-CN" sz="8000" dirty="0">
              <a:latin typeface="仿宋" pitchFamily="49" charset="-122"/>
              <a:ea typeface="仿宋" pitchFamily="49" charset="-122"/>
            </a:endParaRP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凡是有孔子学院的美国大学，将限制国防部对其中文语言项目的资助，除非满足某些条件</a:t>
            </a:r>
            <a:endParaRPr lang="en-US" altLang="zh-CN" sz="9600" dirty="0">
              <a:latin typeface="仿宋" pitchFamily="49" charset="-122"/>
              <a:ea typeface="仿宋" pitchFamily="49" charset="-122"/>
            </a:endParaRP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修改中国军力年度报告，增加关于中国对在美国的媒体、文化机构、商业以及学术和政策团体施加恶意影响的内容</a:t>
            </a: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额外拨款</a:t>
            </a:r>
            <a:r>
              <a:rPr lang="en-US" altLang="zh-CN" sz="8000" dirty="0">
                <a:latin typeface="仿宋" pitchFamily="49" charset="-122"/>
                <a:ea typeface="仿宋" pitchFamily="49" charset="-122"/>
              </a:rPr>
              <a:t>2.35</a:t>
            </a:r>
            <a:r>
              <a:rPr lang="zh-CN" altLang="zh-CN" sz="8000" dirty="0">
                <a:latin typeface="仿宋" pitchFamily="49" charset="-122"/>
                <a:ea typeface="仿宋" pitchFamily="49" charset="-122"/>
              </a:rPr>
              <a:t>亿美元，方便美国印太司令部采购便携式空军基地系统，提升美军在印太地区的军事作战能力</a:t>
            </a: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禁止中国参加环太军演，除非获得国防部长赦免</a:t>
            </a: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禁止联邦政府与任何使用华为或中兴公司设备及服务的机构签订或延续合同</a:t>
            </a: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zh-CN" altLang="zh-CN" sz="8000" dirty="0">
                <a:latin typeface="仿宋" pitchFamily="49" charset="-122"/>
                <a:ea typeface="仿宋" pitchFamily="49" charset="-122"/>
              </a:rPr>
              <a:t>授权美国网络司令部通过采取恰当及对等网络行动，干扰、挫败和遏止来自俄罗斯、中国、朝鲜及伊朗的系统性、持续性网络攻击</a:t>
            </a:r>
          </a:p>
        </p:txBody>
      </p:sp>
      <p:sp>
        <p:nvSpPr>
          <p:cNvPr id="23556"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179388" y="1125538"/>
            <a:ext cx="8785225" cy="5111750"/>
          </a:xfrm>
        </p:spPr>
        <p:txBody>
          <a:bodyPr>
            <a:normAutofit fontScale="25000" lnSpcReduction="20000"/>
          </a:bodyPr>
          <a:lstStyle/>
          <a:p>
            <a:pPr algn="ctr">
              <a:lnSpc>
                <a:spcPct val="120000"/>
              </a:lnSpc>
              <a:buFont typeface="Arial" pitchFamily="34" charset="0"/>
              <a:buNone/>
              <a:defRPr/>
            </a:pPr>
            <a:r>
              <a:rPr lang="zh-CN" altLang="zh-CN" sz="11200" b="1" dirty="0">
                <a:ea typeface="Adobe 黑体 Std R" charset="-122"/>
                <a:cs typeface="+mj-cs"/>
              </a:rPr>
              <a:t>美国</a:t>
            </a:r>
            <a:r>
              <a:rPr lang="zh-CN" altLang="en-US" sz="11200" b="1" dirty="0">
                <a:ea typeface="Adobe 黑体 Std R" charset="-122"/>
                <a:cs typeface="+mj-cs"/>
              </a:rPr>
              <a:t>向</a:t>
            </a:r>
            <a:r>
              <a:rPr lang="en-US" altLang="zh-CN" sz="11200" b="1" dirty="0">
                <a:ea typeface="Adobe 黑体 Std R" charset="-122"/>
                <a:cs typeface="+mj-cs"/>
              </a:rPr>
              <a:t>WTO</a:t>
            </a:r>
            <a:r>
              <a:rPr lang="zh-CN" altLang="zh-CN" sz="11200" b="1" dirty="0">
                <a:ea typeface="Adobe 黑体 Std R" charset="-122"/>
                <a:cs typeface="+mj-cs"/>
              </a:rPr>
              <a:t>理事会提交对中国经济模式意见</a:t>
            </a:r>
          </a:p>
          <a:p>
            <a:pPr>
              <a:defRPr/>
            </a:pPr>
            <a:endParaRPr lang="en-US" altLang="zh-CN" sz="9600" dirty="0">
              <a:latin typeface="仿宋" pitchFamily="49" charset="-122"/>
              <a:ea typeface="仿宋" pitchFamily="49" charset="-122"/>
            </a:endParaRPr>
          </a:p>
          <a:p>
            <a:pPr>
              <a:lnSpc>
                <a:spcPct val="120000"/>
              </a:lnSpc>
              <a:defRPr/>
            </a:pPr>
            <a:r>
              <a:rPr lang="en-US" altLang="zh-CN" sz="8000" dirty="0">
                <a:latin typeface="仿宋" pitchFamily="49" charset="-122"/>
                <a:ea typeface="仿宋" pitchFamily="49" charset="-122"/>
              </a:rPr>
              <a:t>2018</a:t>
            </a:r>
            <a:r>
              <a:rPr lang="zh-CN" altLang="zh-CN" sz="8000" dirty="0">
                <a:latin typeface="仿宋" pitchFamily="49" charset="-122"/>
                <a:ea typeface="仿宋" pitchFamily="49" charset="-122"/>
              </a:rPr>
              <a:t>年</a:t>
            </a:r>
            <a:r>
              <a:rPr lang="en-US" altLang="zh-CN" sz="8000" dirty="0">
                <a:latin typeface="仿宋" pitchFamily="49" charset="-122"/>
                <a:ea typeface="仿宋" pitchFamily="49" charset="-122"/>
              </a:rPr>
              <a:t>7</a:t>
            </a:r>
            <a:r>
              <a:rPr lang="zh-CN" altLang="zh-CN" sz="8000" dirty="0">
                <a:latin typeface="仿宋" pitchFamily="49" charset="-122"/>
                <a:ea typeface="仿宋" pitchFamily="49" charset="-122"/>
              </a:rPr>
              <a:t>月</a:t>
            </a:r>
            <a:r>
              <a:rPr lang="en-US" altLang="zh-CN" sz="8000" dirty="0">
                <a:latin typeface="仿宋" pitchFamily="49" charset="-122"/>
                <a:ea typeface="仿宋" pitchFamily="49" charset="-122"/>
              </a:rPr>
              <a:t>26</a:t>
            </a:r>
            <a:r>
              <a:rPr lang="zh-CN" altLang="zh-CN" sz="8000" dirty="0">
                <a:latin typeface="仿宋" pitchFamily="49" charset="-122"/>
                <a:ea typeface="仿宋" pitchFamily="49" charset="-122"/>
              </a:rPr>
              <a:t>日至</a:t>
            </a:r>
            <a:r>
              <a:rPr lang="en-US" altLang="zh-CN" sz="8000" dirty="0">
                <a:latin typeface="仿宋" pitchFamily="49" charset="-122"/>
                <a:ea typeface="仿宋" pitchFamily="49" charset="-122"/>
              </a:rPr>
              <a:t>27</a:t>
            </a:r>
            <a:r>
              <a:rPr lang="zh-CN" altLang="zh-CN" sz="8000" dirty="0">
                <a:latin typeface="仿宋" pitchFamily="49" charset="-122"/>
                <a:ea typeface="仿宋" pitchFamily="49" charset="-122"/>
              </a:rPr>
              <a:t>日，世界贸易组织总理事会上美国代表提交文件对中国经济模式进行指责</a:t>
            </a:r>
          </a:p>
          <a:p>
            <a:pPr>
              <a:lnSpc>
                <a:spcPct val="120000"/>
              </a:lnSpc>
              <a:defRPr/>
            </a:pPr>
            <a:r>
              <a:rPr lang="zh-CN" altLang="zh-CN" sz="8000" dirty="0">
                <a:latin typeface="仿宋" pitchFamily="49" charset="-122"/>
                <a:ea typeface="仿宋" pitchFamily="49" charset="-122"/>
              </a:rPr>
              <a:t>美方代表重申《马拉喀什宣言》多边贸易体制原则，并提出在中国加入世界贸易组织之初世贸组织成员对于中国进一步发展的期许，以及中方对此已表示出的将对于相悖于国际贸易体系的政策以及行为作出相应调整</a:t>
            </a:r>
            <a:endParaRPr lang="en-US" altLang="zh-CN" sz="8000" dirty="0">
              <a:latin typeface="仿宋" pitchFamily="49" charset="-122"/>
              <a:ea typeface="仿宋" pitchFamily="49" charset="-122"/>
            </a:endParaRPr>
          </a:p>
          <a:p>
            <a:pPr>
              <a:lnSpc>
                <a:spcPct val="120000"/>
              </a:lnSpc>
              <a:defRPr/>
            </a:pPr>
            <a:r>
              <a:rPr lang="zh-CN" altLang="zh-CN" sz="8000" dirty="0">
                <a:latin typeface="仿宋" pitchFamily="49" charset="-122"/>
                <a:ea typeface="仿宋" pitchFamily="49" charset="-122"/>
              </a:rPr>
              <a:t>提出中国现今却选择违背这些基本原则，坚持一个国家主导的贸易破坏性的经济模式。这种行为给世界贸易组织其他成员国带来了巨大的经济压力以及严峻挑战</a:t>
            </a:r>
            <a:endParaRPr lang="en-US" altLang="zh-CN" sz="8000" dirty="0">
              <a:latin typeface="仿宋" pitchFamily="49" charset="-122"/>
              <a:ea typeface="仿宋" pitchFamily="49" charset="-122"/>
            </a:endParaRPr>
          </a:p>
          <a:p>
            <a:pPr>
              <a:lnSpc>
                <a:spcPct val="120000"/>
              </a:lnSpc>
              <a:defRPr/>
            </a:pPr>
            <a:r>
              <a:rPr lang="zh-CN" altLang="zh-CN" sz="8000" dirty="0">
                <a:latin typeface="仿宋" pitchFamily="49" charset="-122"/>
                <a:ea typeface="仿宋" pitchFamily="49" charset="-122"/>
              </a:rPr>
              <a:t>美方从中国政府和中国共产党构建的</a:t>
            </a:r>
            <a:r>
              <a:rPr lang="zh-CN" altLang="en-US" sz="8000" dirty="0">
                <a:latin typeface="仿宋" pitchFamily="49" charset="-122"/>
                <a:ea typeface="仿宋" pitchFamily="49" charset="-122"/>
              </a:rPr>
              <a:t>（</a:t>
            </a:r>
            <a:r>
              <a:rPr lang="en-US" altLang="zh-CN" sz="8000" dirty="0">
                <a:latin typeface="仿宋" pitchFamily="49" charset="-122"/>
                <a:ea typeface="仿宋" pitchFamily="49" charset="-122"/>
              </a:rPr>
              <a:t>1</a:t>
            </a:r>
            <a:r>
              <a:rPr lang="zh-CN" altLang="en-US" sz="8000" dirty="0">
                <a:latin typeface="仿宋" pitchFamily="49" charset="-122"/>
                <a:ea typeface="仿宋" pitchFamily="49" charset="-122"/>
              </a:rPr>
              <a:t>）</a:t>
            </a:r>
            <a:r>
              <a:rPr lang="zh-CN" altLang="zh-CN" sz="8000" dirty="0">
                <a:latin typeface="仿宋" pitchFamily="49" charset="-122"/>
                <a:ea typeface="仿宋" pitchFamily="49" charset="-122"/>
              </a:rPr>
              <a:t>非市场导向模式、</a:t>
            </a:r>
            <a:r>
              <a:rPr lang="zh-CN" altLang="en-US" sz="8000" dirty="0">
                <a:latin typeface="仿宋" pitchFamily="49" charset="-122"/>
                <a:ea typeface="仿宋" pitchFamily="49" charset="-122"/>
              </a:rPr>
              <a:t>（</a:t>
            </a:r>
            <a:r>
              <a:rPr lang="en-US" altLang="zh-CN" sz="8000" dirty="0">
                <a:latin typeface="仿宋" pitchFamily="49" charset="-122"/>
                <a:ea typeface="仿宋" pitchFamily="49" charset="-122"/>
              </a:rPr>
              <a:t>2</a:t>
            </a:r>
            <a:r>
              <a:rPr lang="zh-CN" altLang="en-US" sz="8000" dirty="0">
                <a:latin typeface="仿宋" pitchFamily="49" charset="-122"/>
                <a:ea typeface="仿宋" pitchFamily="49" charset="-122"/>
              </a:rPr>
              <a:t>）</a:t>
            </a:r>
            <a:r>
              <a:rPr lang="zh-CN" altLang="zh-CN" sz="8000" dirty="0">
                <a:latin typeface="仿宋" pitchFamily="49" charset="-122"/>
                <a:ea typeface="仿宋" pitchFamily="49" charset="-122"/>
              </a:rPr>
              <a:t>非市场的资源分配、</a:t>
            </a:r>
            <a:r>
              <a:rPr lang="zh-CN" altLang="en-US" sz="8000" dirty="0">
                <a:latin typeface="仿宋" pitchFamily="49" charset="-122"/>
                <a:ea typeface="仿宋" pitchFamily="49" charset="-122"/>
              </a:rPr>
              <a:t>（</a:t>
            </a:r>
            <a:r>
              <a:rPr lang="en-US" altLang="zh-CN" sz="8000" dirty="0">
                <a:latin typeface="仿宋" pitchFamily="49" charset="-122"/>
                <a:ea typeface="仿宋" pitchFamily="49" charset="-122"/>
              </a:rPr>
              <a:t>3</a:t>
            </a:r>
            <a:r>
              <a:rPr lang="zh-CN" altLang="en-US" sz="8000" dirty="0">
                <a:latin typeface="仿宋" pitchFamily="49" charset="-122"/>
                <a:ea typeface="仿宋" pitchFamily="49" charset="-122"/>
              </a:rPr>
              <a:t>）</a:t>
            </a:r>
            <a:r>
              <a:rPr lang="zh-CN" altLang="zh-CN" sz="8000" dirty="0">
                <a:latin typeface="仿宋" pitchFamily="49" charset="-122"/>
                <a:ea typeface="仿宋" pitchFamily="49" charset="-122"/>
              </a:rPr>
              <a:t>中国经济模式给其他</a:t>
            </a:r>
            <a:r>
              <a:rPr lang="en-US" altLang="zh-CN" sz="8000" dirty="0">
                <a:latin typeface="仿宋" pitchFamily="49" charset="-122"/>
                <a:ea typeface="仿宋" pitchFamily="49" charset="-122"/>
              </a:rPr>
              <a:t>WTO</a:t>
            </a:r>
            <a:r>
              <a:rPr lang="zh-CN" altLang="zh-CN" sz="8000" dirty="0">
                <a:latin typeface="仿宋" pitchFamily="49" charset="-122"/>
                <a:ea typeface="仿宋" pitchFamily="49" charset="-122"/>
              </a:rPr>
              <a:t>成员的负担</a:t>
            </a:r>
            <a:r>
              <a:rPr lang="zh-CN" altLang="en-US" sz="8000" dirty="0">
                <a:latin typeface="仿宋" pitchFamily="49" charset="-122"/>
                <a:ea typeface="仿宋" pitchFamily="49" charset="-122"/>
              </a:rPr>
              <a:t>、（</a:t>
            </a:r>
            <a:r>
              <a:rPr lang="en-US" altLang="zh-CN" sz="8000" dirty="0">
                <a:latin typeface="仿宋" pitchFamily="49" charset="-122"/>
                <a:ea typeface="仿宋" pitchFamily="49" charset="-122"/>
              </a:rPr>
              <a:t>4</a:t>
            </a:r>
            <a:r>
              <a:rPr lang="zh-CN" altLang="en-US" sz="8000" dirty="0">
                <a:latin typeface="仿宋" pitchFamily="49" charset="-122"/>
                <a:ea typeface="仿宋" pitchFamily="49" charset="-122"/>
              </a:rPr>
              <a:t>）</a:t>
            </a:r>
            <a:r>
              <a:rPr lang="zh-CN" altLang="zh-CN" sz="8000" dirty="0">
                <a:latin typeface="仿宋" pitchFamily="49" charset="-122"/>
                <a:ea typeface="仿宋" pitchFamily="49" charset="-122"/>
              </a:rPr>
              <a:t>中国从自身经济模式中获益四个方面进行了具体论述</a:t>
            </a:r>
            <a:endParaRPr lang="en-US" altLang="zh-CN" sz="8000" dirty="0">
              <a:latin typeface="仿宋" pitchFamily="49" charset="-122"/>
              <a:ea typeface="仿宋" pitchFamily="49" charset="-122"/>
            </a:endParaRPr>
          </a:p>
        </p:txBody>
      </p:sp>
      <p:sp>
        <p:nvSpPr>
          <p:cNvPr id="24580"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179388" y="1125538"/>
            <a:ext cx="8785225" cy="5111750"/>
          </a:xfrm>
        </p:spPr>
        <p:txBody>
          <a:bodyPr>
            <a:normAutofit fontScale="25000" lnSpcReduction="20000"/>
          </a:bodyPr>
          <a:lstStyle/>
          <a:p>
            <a:pPr algn="ctr">
              <a:lnSpc>
                <a:spcPct val="120000"/>
              </a:lnSpc>
              <a:buFont typeface="Arial" pitchFamily="34" charset="0"/>
              <a:buNone/>
              <a:defRPr/>
            </a:pPr>
            <a:r>
              <a:rPr lang="zh-CN" altLang="zh-CN" sz="9600" b="1" dirty="0">
                <a:ea typeface="Adobe 黑体 Std R" charset="-122"/>
                <a:cs typeface="+mj-cs"/>
              </a:rPr>
              <a:t>中国政府和中国共产党构建的非市场导向模式</a:t>
            </a:r>
            <a:endParaRPr lang="en-US" altLang="zh-CN" sz="9600" b="1" dirty="0">
              <a:ea typeface="Adobe 黑体 Std R" charset="-122"/>
              <a:cs typeface="+mj-cs"/>
            </a:endParaRPr>
          </a:p>
          <a:p>
            <a:pPr algn="ctr">
              <a:lnSpc>
                <a:spcPct val="120000"/>
              </a:lnSpc>
              <a:buFont typeface="Arial" pitchFamily="34" charset="0"/>
              <a:buNone/>
              <a:defRPr/>
            </a:pPr>
            <a:endParaRPr lang="en-US" altLang="zh-CN" sz="9600" dirty="0">
              <a:latin typeface="仿宋" pitchFamily="49" charset="-122"/>
              <a:ea typeface="仿宋" pitchFamily="49" charset="-122"/>
            </a:endParaRPr>
          </a:p>
          <a:p>
            <a:pPr>
              <a:lnSpc>
                <a:spcPct val="120000"/>
              </a:lnSpc>
              <a:defRPr/>
            </a:pPr>
            <a:r>
              <a:rPr lang="en-US" altLang="zh-CN" sz="6400" dirty="0">
                <a:latin typeface="仿宋" pitchFamily="49" charset="-122"/>
                <a:ea typeface="仿宋" pitchFamily="49" charset="-122"/>
              </a:rPr>
              <a:t>A. </a:t>
            </a:r>
            <a:r>
              <a:rPr lang="zh-CN" altLang="zh-CN" sz="6400" dirty="0">
                <a:latin typeface="仿宋" pitchFamily="49" charset="-122"/>
                <a:ea typeface="仿宋" pitchFamily="49" charset="-122"/>
              </a:rPr>
              <a:t>控制的基本目标</a:t>
            </a:r>
          </a:p>
          <a:p>
            <a:pPr>
              <a:lnSpc>
                <a:spcPct val="120000"/>
              </a:lnSpc>
              <a:defRPr/>
            </a:pPr>
            <a:r>
              <a:rPr lang="zh-CN" altLang="zh-CN" sz="6400" dirty="0">
                <a:latin typeface="仿宋" pitchFamily="49" charset="-122"/>
                <a:ea typeface="仿宋" pitchFamily="49" charset="-122"/>
              </a:rPr>
              <a:t>中国经济的核心架构是由中国政府和中国共产党确定的，党和政府通过国家对关键经济活动参与者的所有和控制以及政府指令等手段，直接或间接地对资源分配实施控制</a:t>
            </a:r>
          </a:p>
          <a:p>
            <a:pPr>
              <a:lnSpc>
                <a:spcPct val="120000"/>
              </a:lnSpc>
              <a:defRPr/>
            </a:pPr>
            <a:r>
              <a:rPr lang="zh-CN" altLang="zh-CN" sz="6400" dirty="0">
                <a:latin typeface="仿宋" pitchFamily="49" charset="-122"/>
                <a:ea typeface="仿宋" pitchFamily="49" charset="-122"/>
              </a:rPr>
              <a:t>根据中国宪法，中国政府与坚持发展</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社会主义市场经济</a:t>
            </a:r>
            <a:r>
              <a:rPr lang="en-US" altLang="zh-CN" sz="6400" dirty="0">
                <a:latin typeface="仿宋" pitchFamily="49" charset="-122"/>
                <a:ea typeface="仿宋" pitchFamily="49" charset="-122"/>
              </a:rPr>
              <a:t>”</a:t>
            </a:r>
            <a:endParaRPr lang="zh-CN" altLang="zh-CN" sz="6400" dirty="0">
              <a:latin typeface="仿宋" pitchFamily="49" charset="-122"/>
              <a:ea typeface="仿宋" pitchFamily="49" charset="-122"/>
            </a:endParaRPr>
          </a:p>
          <a:p>
            <a:pPr>
              <a:lnSpc>
                <a:spcPct val="120000"/>
              </a:lnSpc>
              <a:defRPr/>
            </a:pPr>
            <a:r>
              <a:rPr lang="zh-CN" altLang="zh-CN" sz="6400" dirty="0">
                <a:latin typeface="仿宋" pitchFamily="49" charset="-122"/>
                <a:ea typeface="仿宋" pitchFamily="49" charset="-122"/>
              </a:rPr>
              <a:t>为了完成既定目标，中国政府与党直接引导经济行为者</a:t>
            </a:r>
            <a:r>
              <a:rPr lang="zh-CN" altLang="en-US" sz="6400" dirty="0">
                <a:latin typeface="仿宋" pitchFamily="49" charset="-122"/>
                <a:ea typeface="仿宋" pitchFamily="49" charset="-122"/>
              </a:rPr>
              <a:t>，</a:t>
            </a:r>
            <a:r>
              <a:rPr lang="zh-CN" altLang="zh-CN" sz="6400" dirty="0">
                <a:latin typeface="仿宋" pitchFamily="49" charset="-122"/>
                <a:ea typeface="仿宋" pitchFamily="49" charset="-122"/>
              </a:rPr>
              <a:t>并且党只允许自由市场运行符合国家经济与产业政策的目标范围内</a:t>
            </a:r>
          </a:p>
          <a:p>
            <a:pPr>
              <a:lnSpc>
                <a:spcPct val="120000"/>
              </a:lnSpc>
              <a:defRPr/>
            </a:pPr>
            <a:r>
              <a:rPr lang="zh-CN" altLang="zh-CN" sz="6400" dirty="0">
                <a:latin typeface="仿宋" pitchFamily="49" charset="-122"/>
                <a:ea typeface="仿宋" pitchFamily="49" charset="-122"/>
              </a:rPr>
              <a:t>中国的龙头企业、国有企业和非国有企业都证实了中国经济的非市场导向特点</a:t>
            </a:r>
          </a:p>
          <a:p>
            <a:pPr>
              <a:lnSpc>
                <a:spcPct val="120000"/>
              </a:lnSpc>
              <a:defRPr/>
            </a:pPr>
            <a:r>
              <a:rPr lang="zh-CN" altLang="zh-CN" sz="6400" dirty="0">
                <a:latin typeface="仿宋" pitchFamily="49" charset="-122"/>
                <a:ea typeface="仿宋" pitchFamily="49" charset="-122"/>
              </a:rPr>
              <a:t>中国已明确表示没有改变现今基本经济手段的意愿。正如中国向</a:t>
            </a:r>
            <a:r>
              <a:rPr lang="en-US" altLang="zh-CN" sz="6400" dirty="0">
                <a:latin typeface="仿宋" pitchFamily="49" charset="-122"/>
                <a:ea typeface="仿宋" pitchFamily="49" charset="-122"/>
              </a:rPr>
              <a:t>2018</a:t>
            </a:r>
            <a:r>
              <a:rPr lang="zh-CN" altLang="zh-CN" sz="6400" dirty="0">
                <a:latin typeface="仿宋" pitchFamily="49" charset="-122"/>
                <a:ea typeface="仿宋" pitchFamily="49" charset="-122"/>
              </a:rPr>
              <a:t>年世贸组织贸易政策所报告的一样：中国长期处于社会主义初级阶段的现状没有改变；中国致力于发展社会主义市场经济以改善政府与市场的关系。在中国看来，政府能够在管理经济上发挥更好的作用，而不是政府停止对市场的干预，由自由市场运行来决定市场结果</a:t>
            </a:r>
          </a:p>
          <a:p>
            <a:pPr>
              <a:lnSpc>
                <a:spcPct val="120000"/>
              </a:lnSpc>
              <a:defRPr/>
            </a:pPr>
            <a:r>
              <a:rPr lang="zh-CN" altLang="zh-CN" sz="6400" dirty="0">
                <a:latin typeface="仿宋" pitchFamily="49" charset="-122"/>
                <a:ea typeface="仿宋" pitchFamily="49" charset="-122"/>
              </a:rPr>
              <a:t>中国政府和</a:t>
            </a:r>
            <a:r>
              <a:rPr lang="zh-CN" altLang="en-US" sz="6400" dirty="0">
                <a:latin typeface="仿宋" pitchFamily="49" charset="-122"/>
                <a:ea typeface="仿宋" pitchFamily="49" charset="-122"/>
              </a:rPr>
              <a:t>党</a:t>
            </a:r>
            <a:r>
              <a:rPr lang="zh-CN" altLang="zh-CN" sz="6400" dirty="0">
                <a:latin typeface="仿宋" pitchFamily="49" charset="-122"/>
                <a:ea typeface="仿宋" pitchFamily="49" charset="-122"/>
              </a:rPr>
              <a:t>也严重关切如何对国有企业与民营企业的经营与投资决策施加影响。这种影响在</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党的建设</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推动与贯彻过程中产生的</a:t>
            </a:r>
            <a:endParaRPr lang="en-US" altLang="zh-CN" sz="8000" dirty="0">
              <a:latin typeface="仿宋" pitchFamily="49" charset="-122"/>
              <a:ea typeface="仿宋" pitchFamily="49" charset="-122"/>
            </a:endParaRPr>
          </a:p>
        </p:txBody>
      </p:sp>
      <p:sp>
        <p:nvSpPr>
          <p:cNvPr id="25604"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323528" y="764704"/>
            <a:ext cx="8641085" cy="5832946"/>
          </a:xfrm>
        </p:spPr>
        <p:txBody>
          <a:bodyPr>
            <a:normAutofit fontScale="25000" lnSpcReduction="20000"/>
          </a:bodyPr>
          <a:lstStyle/>
          <a:p>
            <a:pPr algn="ctr">
              <a:lnSpc>
                <a:spcPct val="120000"/>
              </a:lnSpc>
              <a:buFont typeface="Arial" pitchFamily="34" charset="0"/>
              <a:buNone/>
              <a:defRPr/>
            </a:pPr>
            <a:r>
              <a:rPr lang="zh-CN" altLang="zh-CN" sz="9600" b="1" dirty="0">
                <a:ea typeface="Adobe 黑体 Std R" charset="-122"/>
                <a:cs typeface="+mj-cs"/>
              </a:rPr>
              <a:t>中国政府和中国共产党构建的非市场导向模式</a:t>
            </a:r>
            <a:r>
              <a:rPr lang="zh-CN" altLang="en-US" sz="9600" b="1" dirty="0">
                <a:ea typeface="Adobe 黑体 Std R" charset="-122"/>
                <a:cs typeface="+mj-cs"/>
              </a:rPr>
              <a:t>（续）</a:t>
            </a:r>
            <a:endParaRPr lang="en-US" altLang="zh-CN" sz="9600" b="1" dirty="0">
              <a:ea typeface="Adobe 黑体 Std R" charset="-122"/>
              <a:cs typeface="+mj-cs"/>
            </a:endParaRPr>
          </a:p>
          <a:p>
            <a:pPr algn="ctr">
              <a:lnSpc>
                <a:spcPct val="120000"/>
              </a:lnSpc>
              <a:buFont typeface="Arial" pitchFamily="34" charset="0"/>
              <a:buNone/>
              <a:defRPr/>
            </a:pPr>
            <a:endParaRPr lang="en-US" altLang="zh-CN" sz="9600" dirty="0">
              <a:latin typeface="仿宋" pitchFamily="49" charset="-122"/>
              <a:ea typeface="仿宋" pitchFamily="49" charset="-122"/>
            </a:endParaRPr>
          </a:p>
          <a:p>
            <a:pPr marL="0" indent="0">
              <a:lnSpc>
                <a:spcPct val="120000"/>
              </a:lnSpc>
              <a:buFont typeface="Arial" pitchFamily="34" charset="0"/>
              <a:buNone/>
              <a:defRPr/>
            </a:pPr>
            <a:r>
              <a:rPr lang="en-US" altLang="zh-CN" sz="6400" dirty="0">
                <a:latin typeface="仿宋" pitchFamily="49" charset="-122"/>
                <a:ea typeface="仿宋" pitchFamily="49" charset="-122"/>
              </a:rPr>
              <a:t>    B. </a:t>
            </a:r>
            <a:r>
              <a:rPr lang="zh-CN" altLang="zh-CN" sz="6400" dirty="0">
                <a:latin typeface="仿宋" pitchFamily="49" charset="-122"/>
                <a:ea typeface="仿宋" pitchFamily="49" charset="-122"/>
              </a:rPr>
              <a:t>对于企业层面的控制</a:t>
            </a:r>
          </a:p>
          <a:p>
            <a:pPr>
              <a:lnSpc>
                <a:spcPct val="120000"/>
              </a:lnSpc>
              <a:defRPr/>
            </a:pPr>
            <a:r>
              <a:rPr lang="zh-CN" altLang="zh-CN" sz="6400" dirty="0">
                <a:latin typeface="仿宋" pitchFamily="49" charset="-122"/>
                <a:ea typeface="仿宋" pitchFamily="49" charset="-122"/>
              </a:rPr>
              <a:t>中国经常声称中国企业能够在基于市场原则的条件下进行经济决策，然而事实上党长期对国有企业实行控制</a:t>
            </a:r>
          </a:p>
          <a:p>
            <a:pPr>
              <a:lnSpc>
                <a:spcPct val="120000"/>
              </a:lnSpc>
              <a:defRPr/>
            </a:pPr>
            <a:r>
              <a:rPr lang="zh-CN" altLang="en-US" sz="6400" dirty="0">
                <a:latin typeface="仿宋" pitchFamily="49" charset="-122"/>
                <a:ea typeface="仿宋" pitchFamily="49" charset="-122"/>
              </a:rPr>
              <a:t>习</a:t>
            </a:r>
            <a:r>
              <a:rPr lang="zh-CN" altLang="zh-CN" sz="6400" dirty="0">
                <a:latin typeface="仿宋" pitchFamily="49" charset="-122"/>
                <a:ea typeface="仿宋" pitchFamily="49" charset="-122"/>
              </a:rPr>
              <a:t>总书记将国企描述为党和国家的延伸</a:t>
            </a:r>
            <a:r>
              <a:rPr lang="zh-CN" altLang="en-US" sz="6400" dirty="0">
                <a:latin typeface="仿宋" pitchFamily="49" charset="-122"/>
                <a:ea typeface="仿宋" pitchFamily="49" charset="-122"/>
              </a:rPr>
              <a:t>，</a:t>
            </a:r>
            <a:r>
              <a:rPr lang="zh-CN" altLang="zh-CN" sz="6400" dirty="0">
                <a:latin typeface="仿宋" pitchFamily="49" charset="-122"/>
                <a:ea typeface="仿宋" pitchFamily="49" charset="-122"/>
              </a:rPr>
              <a:t>是贯彻落实党中央决策的重要力量，对国家的一系列决策都具有重要的作用</a:t>
            </a:r>
            <a:r>
              <a:rPr lang="zh-CN" altLang="en-US" sz="6400" dirty="0">
                <a:latin typeface="仿宋" pitchFamily="49" charset="-122"/>
                <a:ea typeface="仿宋" pitchFamily="49" charset="-122"/>
              </a:rPr>
              <a:t>，</a:t>
            </a:r>
            <a:r>
              <a:rPr lang="zh-CN" altLang="zh-CN" sz="6400" dirty="0">
                <a:latin typeface="仿宋" pitchFamily="49" charset="-122"/>
                <a:ea typeface="仿宋" pitchFamily="49" charset="-122"/>
              </a:rPr>
              <a:t>强调推动国有资本做强做优做大，加强国企党的领导和党的建设</a:t>
            </a:r>
          </a:p>
          <a:p>
            <a:pPr>
              <a:lnSpc>
                <a:spcPct val="120000"/>
              </a:lnSpc>
              <a:defRPr/>
            </a:pPr>
            <a:r>
              <a:rPr lang="zh-CN" altLang="zh-CN" sz="6400" dirty="0">
                <a:latin typeface="仿宋" pitchFamily="49" charset="-122"/>
                <a:ea typeface="仿宋" pitchFamily="49" charset="-122"/>
              </a:rPr>
              <a:t>国企与私企都拥有内部党组织。公司法第</a:t>
            </a:r>
            <a:r>
              <a:rPr lang="en-US" altLang="zh-CN" sz="6400" dirty="0">
                <a:latin typeface="仿宋" pitchFamily="49" charset="-122"/>
                <a:ea typeface="仿宋" pitchFamily="49" charset="-122"/>
              </a:rPr>
              <a:t>19</a:t>
            </a:r>
            <a:r>
              <a:rPr lang="zh-CN" altLang="zh-CN" sz="6400" dirty="0">
                <a:latin typeface="仿宋" pitchFamily="49" charset="-122"/>
                <a:ea typeface="仿宋" pitchFamily="49" charset="-122"/>
              </a:rPr>
              <a:t>条</a:t>
            </a:r>
            <a:r>
              <a:rPr lang="zh-CN" altLang="en-US" sz="6400" dirty="0">
                <a:latin typeface="仿宋" pitchFamily="49" charset="-122"/>
                <a:ea typeface="仿宋" pitchFamily="49" charset="-122"/>
              </a:rPr>
              <a:t>规定</a:t>
            </a:r>
            <a:r>
              <a:rPr lang="zh-CN" altLang="zh-CN" sz="6400" dirty="0">
                <a:latin typeface="仿宋" pitchFamily="49" charset="-122"/>
                <a:ea typeface="仿宋" pitchFamily="49" charset="-122"/>
              </a:rPr>
              <a:t>，根据中国共产党章程在公司中设党的组织，开展党的活动</a:t>
            </a:r>
            <a:r>
              <a:rPr lang="zh-CN" altLang="en-US" sz="6400" dirty="0">
                <a:latin typeface="仿宋" pitchFamily="49" charset="-122"/>
                <a:ea typeface="仿宋" pitchFamily="49" charset="-122"/>
              </a:rPr>
              <a:t>；</a:t>
            </a:r>
            <a:r>
              <a:rPr lang="zh-CN" altLang="zh-CN" sz="6400" dirty="0">
                <a:latin typeface="仿宋" pitchFamily="49" charset="-122"/>
                <a:ea typeface="仿宋" pitchFamily="49" charset="-122"/>
              </a:rPr>
              <a:t>公司应当为党组织的活动提供必要条件</a:t>
            </a:r>
          </a:p>
          <a:p>
            <a:pPr>
              <a:lnSpc>
                <a:spcPct val="120000"/>
              </a:lnSpc>
              <a:defRPr/>
            </a:pPr>
            <a:r>
              <a:rPr lang="zh-CN" altLang="en-US" sz="6400" dirty="0">
                <a:latin typeface="仿宋" pitchFamily="49" charset="-122"/>
                <a:ea typeface="仿宋" pitchFamily="49" charset="-122"/>
              </a:rPr>
              <a:t>党</a:t>
            </a:r>
            <a:r>
              <a:rPr lang="zh-CN" altLang="zh-CN" sz="6400" dirty="0">
                <a:latin typeface="仿宋" pitchFamily="49" charset="-122"/>
                <a:ea typeface="仿宋" pitchFamily="49" charset="-122"/>
              </a:rPr>
              <a:t>已经采取措施增加其在所有经济组织中增的力量与影响。作为</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党建</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活动的一部分，国有企业和部分私营企业被迫修改公司章程以确保公司董事会中有党代表</a:t>
            </a:r>
          </a:p>
          <a:p>
            <a:pPr>
              <a:lnSpc>
                <a:spcPct val="120000"/>
              </a:lnSpc>
              <a:defRPr/>
            </a:pPr>
            <a:r>
              <a:rPr lang="zh-CN" altLang="zh-CN" sz="6400" dirty="0">
                <a:latin typeface="仿宋" pitchFamily="49" charset="-122"/>
                <a:ea typeface="仿宋" pitchFamily="49" charset="-122"/>
              </a:rPr>
              <a:t>举例，中国太平洋保险集团章程第八条</a:t>
            </a:r>
            <a:r>
              <a:rPr lang="zh-CN" altLang="en-US" sz="6400" dirty="0">
                <a:latin typeface="仿宋" pitchFamily="49" charset="-122"/>
                <a:ea typeface="仿宋" pitchFamily="49" charset="-122"/>
              </a:rPr>
              <a:t>规定：</a:t>
            </a:r>
            <a:r>
              <a:rPr lang="zh-CN" altLang="zh-CN" sz="6400" dirty="0">
                <a:latin typeface="仿宋" pitchFamily="49" charset="-122"/>
                <a:ea typeface="仿宋" pitchFamily="49" charset="-122"/>
              </a:rPr>
              <a:t>公司重大事项作出决定，董事会应首先征求公司党委意见。第八条修正案还提出了党委书记担任董事会主席</a:t>
            </a:r>
            <a:r>
              <a:rPr lang="zh-CN" altLang="en-US" sz="6400" dirty="0">
                <a:latin typeface="仿宋" pitchFamily="49" charset="-122"/>
                <a:ea typeface="仿宋" pitchFamily="49" charset="-122"/>
              </a:rPr>
              <a:t>的</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交叉任用</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制度</a:t>
            </a:r>
          </a:p>
          <a:p>
            <a:pPr>
              <a:lnSpc>
                <a:spcPct val="120000"/>
              </a:lnSpc>
              <a:defRPr/>
            </a:pPr>
            <a:r>
              <a:rPr lang="en-US" altLang="zh-CN" sz="6400" dirty="0">
                <a:latin typeface="仿宋" pitchFamily="49" charset="-122"/>
                <a:ea typeface="仿宋" pitchFamily="49" charset="-122"/>
              </a:rPr>
              <a:t> </a:t>
            </a:r>
            <a:r>
              <a:rPr lang="zh-CN" altLang="zh-CN" sz="6400" dirty="0">
                <a:latin typeface="仿宋" pitchFamily="49" charset="-122"/>
                <a:ea typeface="仿宋" pitchFamily="49" charset="-122"/>
              </a:rPr>
              <a:t>根据</a:t>
            </a:r>
            <a:r>
              <a:rPr lang="en-US" altLang="zh-CN" sz="6400" dirty="0">
                <a:latin typeface="仿宋" pitchFamily="49" charset="-122"/>
                <a:ea typeface="仿宋" pitchFamily="49" charset="-122"/>
              </a:rPr>
              <a:t>2017</a:t>
            </a:r>
            <a:r>
              <a:rPr lang="zh-CN" altLang="zh-CN" sz="6400" dirty="0">
                <a:latin typeface="仿宋" pitchFamily="49" charset="-122"/>
                <a:ea typeface="仿宋" pitchFamily="49" charset="-122"/>
              </a:rPr>
              <a:t>年</a:t>
            </a:r>
            <a:r>
              <a:rPr lang="en-US" altLang="zh-CN" sz="6400" dirty="0">
                <a:latin typeface="仿宋" pitchFamily="49" charset="-122"/>
                <a:ea typeface="仿宋" pitchFamily="49" charset="-122"/>
              </a:rPr>
              <a:t>8</a:t>
            </a:r>
            <a:r>
              <a:rPr lang="zh-CN" altLang="zh-CN" sz="6400" dirty="0">
                <a:latin typeface="仿宋" pitchFamily="49" charset="-122"/>
                <a:ea typeface="仿宋" pitchFamily="49" charset="-122"/>
              </a:rPr>
              <a:t>月《亚洲评论》的报告，数据表明中国共党对于企业的干涉呈上升趋势</a:t>
            </a:r>
          </a:p>
          <a:p>
            <a:pPr>
              <a:lnSpc>
                <a:spcPct val="120000"/>
              </a:lnSpc>
              <a:defRPr/>
            </a:pPr>
            <a:r>
              <a:rPr lang="en-US" altLang="zh-CN" sz="6400" dirty="0">
                <a:latin typeface="仿宋" pitchFamily="49" charset="-122"/>
                <a:ea typeface="仿宋" pitchFamily="49" charset="-122"/>
              </a:rPr>
              <a:t> </a:t>
            </a:r>
            <a:r>
              <a:rPr lang="zh-CN" altLang="zh-CN" sz="6400" dirty="0">
                <a:latin typeface="仿宋" pitchFamily="49" charset="-122"/>
                <a:ea typeface="仿宋" pitchFamily="49" charset="-122"/>
              </a:rPr>
              <a:t>在过去的一年中，许多报告证明党对于外商投资的企业也进行了对于投资管理的干预。</a:t>
            </a:r>
            <a:r>
              <a:rPr lang="en-US" altLang="zh-CN" sz="6400" dirty="0">
                <a:latin typeface="仿宋" pitchFamily="49" charset="-122"/>
                <a:ea typeface="仿宋" pitchFamily="49" charset="-122"/>
              </a:rPr>
              <a:t>2017</a:t>
            </a:r>
            <a:r>
              <a:rPr lang="zh-CN" altLang="zh-CN" sz="6400" dirty="0">
                <a:latin typeface="仿宋" pitchFamily="49" charset="-122"/>
                <a:ea typeface="仿宋" pitchFamily="49" charset="-122"/>
              </a:rPr>
              <a:t>年</a:t>
            </a:r>
            <a:r>
              <a:rPr lang="en-US" altLang="zh-CN" sz="6400" dirty="0">
                <a:latin typeface="仿宋" pitchFamily="49" charset="-122"/>
                <a:ea typeface="仿宋" pitchFamily="49" charset="-122"/>
              </a:rPr>
              <a:t>11</a:t>
            </a:r>
            <a:r>
              <a:rPr lang="zh-CN" altLang="zh-CN" sz="6400" dirty="0">
                <a:latin typeface="仿宋" pitchFamily="49" charset="-122"/>
                <a:ea typeface="仿宋" pitchFamily="49" charset="-122"/>
              </a:rPr>
              <a:t>月德国工商会发表申明反对中共</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加强其对德国在华全资公司的影响</a:t>
            </a:r>
            <a:r>
              <a:rPr lang="en-US" altLang="zh-CN" sz="6400" dirty="0">
                <a:latin typeface="仿宋" pitchFamily="49" charset="-122"/>
                <a:ea typeface="仿宋" pitchFamily="49" charset="-122"/>
              </a:rPr>
              <a:t>” </a:t>
            </a:r>
            <a:endParaRPr lang="zh-CN" altLang="zh-CN" sz="6400" dirty="0">
              <a:latin typeface="仿宋" pitchFamily="49" charset="-122"/>
              <a:ea typeface="仿宋" pitchFamily="49" charset="-122"/>
            </a:endParaRPr>
          </a:p>
          <a:p>
            <a:pPr>
              <a:lnSpc>
                <a:spcPct val="120000"/>
              </a:lnSpc>
              <a:defRPr/>
            </a:pPr>
            <a:r>
              <a:rPr lang="zh-CN" altLang="zh-CN" sz="6400" dirty="0">
                <a:latin typeface="仿宋" pitchFamily="49" charset="-122"/>
                <a:ea typeface="仿宋" pitchFamily="49" charset="-122"/>
              </a:rPr>
              <a:t>政府和</a:t>
            </a:r>
            <a:r>
              <a:rPr lang="zh-CN" altLang="en-US" sz="6400" dirty="0">
                <a:latin typeface="仿宋" pitchFamily="49" charset="-122"/>
                <a:ea typeface="仿宋" pitchFamily="49" charset="-122"/>
              </a:rPr>
              <a:t>党</a:t>
            </a:r>
            <a:r>
              <a:rPr lang="zh-CN" altLang="zh-CN" sz="6400" dirty="0">
                <a:latin typeface="仿宋" pitchFamily="49" charset="-122"/>
                <a:ea typeface="仿宋" pitchFamily="49" charset="-122"/>
              </a:rPr>
              <a:t>通过构建</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信用系统</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，依据政府和其他组织收集的数据，对中国境内企业活动进行监督</a:t>
            </a:r>
            <a:r>
              <a:rPr lang="en-US" altLang="zh-CN" sz="6400" dirty="0">
                <a:latin typeface="仿宋" pitchFamily="49" charset="-122"/>
                <a:ea typeface="仿宋" pitchFamily="49" charset="-122"/>
              </a:rPr>
              <a:t>/</a:t>
            </a:r>
            <a:r>
              <a:rPr lang="zh-CN" altLang="zh-CN" sz="6400" dirty="0">
                <a:latin typeface="仿宋" pitchFamily="49" charset="-122"/>
                <a:ea typeface="仿宋" pitchFamily="49" charset="-122"/>
              </a:rPr>
              <a:t>评估和限制</a:t>
            </a:r>
          </a:p>
          <a:p>
            <a:pPr>
              <a:lnSpc>
                <a:spcPct val="120000"/>
              </a:lnSpc>
              <a:defRPr/>
            </a:pPr>
            <a:r>
              <a:rPr lang="zh-CN" altLang="en-US" sz="6400" dirty="0">
                <a:latin typeface="仿宋" pitchFamily="49" charset="-122"/>
                <a:ea typeface="仿宋" pitchFamily="49" charset="-122"/>
              </a:rPr>
              <a:t>党</a:t>
            </a:r>
            <a:r>
              <a:rPr lang="zh-CN" altLang="zh-CN" sz="6400" dirty="0">
                <a:latin typeface="仿宋" pitchFamily="49" charset="-122"/>
                <a:ea typeface="仿宋" pitchFamily="49" charset="-122"/>
              </a:rPr>
              <a:t>正在加强对中国经济关键参与者的影响，而</a:t>
            </a:r>
            <a:r>
              <a:rPr lang="zh-CN" altLang="en-US" sz="6400" dirty="0">
                <a:latin typeface="仿宋" pitchFamily="49" charset="-122"/>
                <a:ea typeface="仿宋" pitchFamily="49" charset="-122"/>
              </a:rPr>
              <a:t>非</a:t>
            </a:r>
            <a:r>
              <a:rPr lang="zh-CN" altLang="zh-CN" sz="6400" dirty="0">
                <a:latin typeface="仿宋" pitchFamily="49" charset="-122"/>
                <a:ea typeface="仿宋" pitchFamily="49" charset="-122"/>
              </a:rPr>
              <a:t>像所希望的那样向市场经济进行过渡</a:t>
            </a:r>
          </a:p>
        </p:txBody>
      </p:sp>
      <p:sp>
        <p:nvSpPr>
          <p:cNvPr id="26628"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179388" y="1125538"/>
            <a:ext cx="8785225" cy="5111750"/>
          </a:xfrm>
        </p:spPr>
        <p:txBody>
          <a:bodyPr>
            <a:normAutofit fontScale="25000" lnSpcReduction="20000"/>
          </a:bodyPr>
          <a:lstStyle/>
          <a:p>
            <a:pPr algn="ctr">
              <a:lnSpc>
                <a:spcPct val="120000"/>
              </a:lnSpc>
              <a:buFont typeface="Arial" pitchFamily="34" charset="0"/>
              <a:buNone/>
              <a:defRPr/>
            </a:pPr>
            <a:r>
              <a:rPr lang="zh-CN" altLang="zh-CN" sz="11200" b="1" dirty="0">
                <a:ea typeface="Adobe 黑体 Std R" charset="-122"/>
                <a:cs typeface="+mj-cs"/>
              </a:rPr>
              <a:t>中国政府和中国共产党构建的非市场的资源分配</a:t>
            </a:r>
            <a:endParaRPr lang="en-US" altLang="zh-CN" sz="11200" b="1" dirty="0">
              <a:ea typeface="Adobe 黑体 Std R" charset="-122"/>
              <a:cs typeface="+mj-cs"/>
            </a:endParaRPr>
          </a:p>
          <a:p>
            <a:pPr>
              <a:lnSpc>
                <a:spcPct val="120000"/>
              </a:lnSpc>
              <a:buFont typeface="Arial" pitchFamily="34" charset="0"/>
              <a:buNone/>
              <a:defRPr/>
            </a:pPr>
            <a:r>
              <a:rPr lang="en-US" altLang="zh-CN" sz="11200" b="1" dirty="0">
                <a:latin typeface="仿宋" pitchFamily="49" charset="-122"/>
                <a:ea typeface="Adobe 黑体 Std R" charset="-122"/>
                <a:cs typeface="+mj-cs"/>
              </a:rPr>
              <a:t>  </a:t>
            </a:r>
            <a:r>
              <a:rPr lang="en-US" altLang="zh-CN" sz="8000" dirty="0">
                <a:latin typeface="仿宋" pitchFamily="49" charset="-122"/>
                <a:ea typeface="仿宋" pitchFamily="49" charset="-122"/>
              </a:rPr>
              <a:t> </a:t>
            </a:r>
            <a:r>
              <a:rPr lang="en-US" altLang="zh-CN" sz="7200" u="sng" dirty="0">
                <a:latin typeface="仿宋" pitchFamily="49" charset="-122"/>
                <a:ea typeface="仿宋" pitchFamily="49" charset="-122"/>
              </a:rPr>
              <a:t>A. </a:t>
            </a:r>
            <a:r>
              <a:rPr lang="zh-CN" altLang="zh-CN" sz="7200" u="sng" dirty="0">
                <a:latin typeface="仿宋" pitchFamily="49" charset="-122"/>
                <a:ea typeface="仿宋" pitchFamily="49" charset="-122"/>
              </a:rPr>
              <a:t>主要生产资料的非市场配置</a:t>
            </a:r>
          </a:p>
          <a:p>
            <a:pPr>
              <a:lnSpc>
                <a:spcPct val="120000"/>
              </a:lnSpc>
              <a:defRPr/>
            </a:pPr>
            <a:r>
              <a:rPr lang="zh-CN" altLang="zh-CN" sz="7200" dirty="0">
                <a:latin typeface="仿宋" pitchFamily="49" charset="-122"/>
                <a:ea typeface="仿宋" pitchFamily="49" charset="-122"/>
              </a:rPr>
              <a:t>作为非市场经济，中国没有按照市场原则对生产资料进行分配与定价</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党保持对于生产要素（土地</a:t>
            </a:r>
            <a:r>
              <a:rPr lang="en-US" altLang="zh-CN" sz="7200" dirty="0">
                <a:latin typeface="仿宋" pitchFamily="49" charset="-122"/>
                <a:ea typeface="仿宋" pitchFamily="49" charset="-122"/>
              </a:rPr>
              <a:t>/</a:t>
            </a:r>
            <a:r>
              <a:rPr lang="zh-CN" altLang="zh-CN" sz="7200" dirty="0">
                <a:latin typeface="仿宋" pitchFamily="49" charset="-122"/>
                <a:ea typeface="仿宋" pitchFamily="49" charset="-122"/>
              </a:rPr>
              <a:t>劳动力</a:t>
            </a:r>
            <a:r>
              <a:rPr lang="en-US" altLang="zh-CN" sz="7200" dirty="0">
                <a:latin typeface="仿宋" pitchFamily="49" charset="-122"/>
                <a:ea typeface="仿宋" pitchFamily="49" charset="-122"/>
              </a:rPr>
              <a:t>/</a:t>
            </a:r>
            <a:r>
              <a:rPr lang="zh-CN" altLang="zh-CN" sz="7200" dirty="0">
                <a:latin typeface="仿宋" pitchFamily="49" charset="-122"/>
                <a:ea typeface="仿宋" pitchFamily="49" charset="-122"/>
              </a:rPr>
              <a:t>能源和资本）的控制和影响</a:t>
            </a:r>
          </a:p>
          <a:p>
            <a:pPr>
              <a:lnSpc>
                <a:spcPct val="120000"/>
              </a:lnSpc>
              <a:defRPr/>
            </a:pPr>
            <a:r>
              <a:rPr lang="zh-CN" altLang="zh-CN" sz="7200" dirty="0">
                <a:latin typeface="仿宋" pitchFamily="49" charset="-122"/>
                <a:ea typeface="仿宋" pitchFamily="49" charset="-122"/>
              </a:rPr>
              <a:t>中国所有土地都是国家财产，政府控制农村土地的取得和城市土地使用权的分配，决定土地使用者和使用目的</a:t>
            </a:r>
            <a:r>
              <a:rPr lang="zh-CN" altLang="en-US" sz="7200" dirty="0">
                <a:latin typeface="仿宋" pitchFamily="49" charset="-122"/>
                <a:ea typeface="仿宋" pitchFamily="49" charset="-122"/>
              </a:rPr>
              <a:t>，此</a:t>
            </a:r>
            <a:r>
              <a:rPr lang="zh-CN" altLang="zh-CN" sz="7200" dirty="0">
                <a:latin typeface="仿宋" pitchFamily="49" charset="-122"/>
                <a:ea typeface="仿宋" pitchFamily="49" charset="-122"/>
              </a:rPr>
              <a:t>机制导致了一个低效土地市场</a:t>
            </a:r>
          </a:p>
          <a:p>
            <a:pPr>
              <a:lnSpc>
                <a:spcPct val="120000"/>
              </a:lnSpc>
              <a:defRPr/>
            </a:pPr>
            <a:r>
              <a:rPr lang="zh-CN" altLang="zh-CN" sz="7200" dirty="0">
                <a:latin typeface="仿宋" pitchFamily="49" charset="-122"/>
                <a:ea typeface="仿宋" pitchFamily="49" charset="-122"/>
              </a:rPr>
              <a:t>劳资谈判受限</a:t>
            </a:r>
            <a:r>
              <a:rPr lang="zh-CN" altLang="en-US" sz="7200" dirty="0">
                <a:latin typeface="仿宋" pitchFamily="49" charset="-122"/>
                <a:ea typeface="仿宋" pitchFamily="49" charset="-122"/>
              </a:rPr>
              <a:t>扭曲</a:t>
            </a:r>
            <a:r>
              <a:rPr lang="zh-CN" altLang="zh-CN" sz="7200" dirty="0">
                <a:latin typeface="仿宋" pitchFamily="49" charset="-122"/>
                <a:ea typeface="仿宋" pitchFamily="49" charset="-122"/>
              </a:rPr>
              <a:t>工资制度</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政府禁止成立独立工会</a:t>
            </a:r>
            <a:r>
              <a:rPr lang="zh-CN" altLang="en-US" sz="7200" dirty="0">
                <a:latin typeface="仿宋" pitchFamily="49" charset="-122"/>
                <a:ea typeface="仿宋" pitchFamily="49" charset="-122"/>
              </a:rPr>
              <a:t>使</a:t>
            </a:r>
            <a:r>
              <a:rPr lang="zh-CN" altLang="zh-CN" sz="7200" dirty="0">
                <a:latin typeface="仿宋" pitchFamily="49" charset="-122"/>
                <a:ea typeface="仿宋" pitchFamily="49" charset="-122"/>
              </a:rPr>
              <a:t>工人不具有合法罢工权</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户籍制度限制劳动力流动</a:t>
            </a:r>
            <a:r>
              <a:rPr lang="zh-CN" altLang="en-US" sz="7200" dirty="0">
                <a:latin typeface="仿宋" pitchFamily="49" charset="-122"/>
                <a:ea typeface="仿宋" pitchFamily="49" charset="-122"/>
              </a:rPr>
              <a:t>从而</a:t>
            </a:r>
            <a:r>
              <a:rPr lang="zh-CN" altLang="zh-CN" sz="7200" dirty="0">
                <a:latin typeface="仿宋" pitchFamily="49" charset="-122"/>
                <a:ea typeface="仿宋" pitchFamily="49" charset="-122"/>
              </a:rPr>
              <a:t>造成了劳动市场供给方面的扭曲</a:t>
            </a:r>
          </a:p>
          <a:p>
            <a:pPr>
              <a:lnSpc>
                <a:spcPct val="120000"/>
              </a:lnSpc>
              <a:defRPr/>
            </a:pPr>
            <a:r>
              <a:rPr lang="zh-CN" altLang="zh-CN" sz="7200" dirty="0">
                <a:latin typeface="仿宋" pitchFamily="49" charset="-122"/>
                <a:ea typeface="仿宋" pitchFamily="49" charset="-122"/>
              </a:rPr>
              <a:t>中国政府对于能源及其他进口产品的价格都进行了高度控制</a:t>
            </a:r>
            <a:r>
              <a:rPr lang="zh-CN" altLang="en-US" sz="7200" dirty="0">
                <a:latin typeface="仿宋" pitchFamily="49" charset="-122"/>
                <a:ea typeface="仿宋" pitchFamily="49" charset="-122"/>
              </a:rPr>
              <a:t>，并</a:t>
            </a:r>
            <a:r>
              <a:rPr lang="zh-CN" altLang="zh-CN" sz="7200" dirty="0">
                <a:latin typeface="仿宋" pitchFamily="49" charset="-122"/>
                <a:ea typeface="仿宋" pitchFamily="49" charset="-122"/>
              </a:rPr>
              <a:t>导致了整个经济成本与价格的扭曲</a:t>
            </a:r>
          </a:p>
          <a:p>
            <a:pPr>
              <a:lnSpc>
                <a:spcPct val="120000"/>
              </a:lnSpc>
              <a:defRPr/>
            </a:pPr>
            <a:r>
              <a:rPr lang="zh-CN" altLang="zh-CN" sz="7200" dirty="0">
                <a:latin typeface="仿宋" pitchFamily="49" charset="-122"/>
                <a:ea typeface="仿宋" pitchFamily="49" charset="-122"/>
              </a:rPr>
              <a:t>党对于外资银行实行投资限制，影响外资银行在中国的业务范围发展</a:t>
            </a:r>
          </a:p>
          <a:p>
            <a:pPr>
              <a:lnSpc>
                <a:spcPct val="120000"/>
              </a:lnSpc>
              <a:defRPr/>
            </a:pPr>
            <a:r>
              <a:rPr lang="zh-CN" altLang="zh-CN" sz="7200" dirty="0">
                <a:latin typeface="仿宋" pitchFamily="49" charset="-122"/>
                <a:ea typeface="仿宋" pitchFamily="49" charset="-122"/>
              </a:rPr>
              <a:t>政府对银行业决策影响。据《中华人民共和国商业银行法》</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商业银行要按照国民经济和社会发展需要在国家产业政策指导下开展贷款业务</a:t>
            </a:r>
          </a:p>
          <a:p>
            <a:pPr>
              <a:lnSpc>
                <a:spcPct val="120000"/>
              </a:lnSpc>
              <a:defRPr/>
            </a:pPr>
            <a:r>
              <a:rPr lang="zh-CN" altLang="zh-CN" sz="7200" dirty="0">
                <a:latin typeface="仿宋" pitchFamily="49" charset="-122"/>
                <a:ea typeface="仿宋" pitchFamily="49" charset="-122"/>
              </a:rPr>
              <a:t>政府和党对中国金融业</a:t>
            </a:r>
            <a:r>
              <a:rPr lang="zh-CN" altLang="en-US" sz="7200" dirty="0">
                <a:latin typeface="仿宋" pitchFamily="49" charset="-122"/>
                <a:ea typeface="仿宋" pitchFamily="49" charset="-122"/>
              </a:rPr>
              <a:t>拥有</a:t>
            </a:r>
            <a:r>
              <a:rPr lang="zh-CN" altLang="zh-CN" sz="7200" dirty="0">
                <a:latin typeface="仿宋" pitchFamily="49" charset="-122"/>
                <a:ea typeface="仿宋" pitchFamily="49" charset="-122"/>
              </a:rPr>
              <a:t>所有权与控制权。惠誉评级</a:t>
            </a:r>
            <a:r>
              <a:rPr lang="zh-CN" altLang="en-US" sz="7200" dirty="0">
                <a:latin typeface="仿宋" pitchFamily="49" charset="-122"/>
                <a:ea typeface="仿宋" pitchFamily="49" charset="-122"/>
              </a:rPr>
              <a:t>公司</a:t>
            </a:r>
            <a:r>
              <a:rPr lang="en-US" altLang="zh-CN" sz="7200" dirty="0">
                <a:latin typeface="仿宋" pitchFamily="49" charset="-122"/>
                <a:ea typeface="仿宋" pitchFamily="49" charset="-122"/>
              </a:rPr>
              <a:t>2016</a:t>
            </a:r>
            <a:r>
              <a:rPr lang="zh-CN" altLang="zh-CN" sz="7200" dirty="0">
                <a:latin typeface="仿宋" pitchFamily="49" charset="-122"/>
                <a:ea typeface="仿宋" pitchFamily="49" charset="-122"/>
              </a:rPr>
              <a:t>年指出中国商业银行仍是产业政策的支持者，这也表明中国仍是中央计划经济体制</a:t>
            </a:r>
          </a:p>
        </p:txBody>
      </p:sp>
      <p:sp>
        <p:nvSpPr>
          <p:cNvPr id="27652"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179388" y="1125538"/>
            <a:ext cx="8785225" cy="5111750"/>
          </a:xfrm>
        </p:spPr>
        <p:txBody>
          <a:bodyPr>
            <a:normAutofit fontScale="25000" lnSpcReduction="20000"/>
          </a:bodyPr>
          <a:lstStyle/>
          <a:p>
            <a:pPr>
              <a:lnSpc>
                <a:spcPct val="120000"/>
              </a:lnSpc>
              <a:buFont typeface="Arial" pitchFamily="34" charset="0"/>
              <a:buNone/>
              <a:defRPr/>
            </a:pPr>
            <a:r>
              <a:rPr lang="zh-CN" altLang="zh-CN" sz="11200" b="1" dirty="0">
                <a:ea typeface="Adobe 黑体 Std R" charset="-122"/>
                <a:cs typeface="+mj-cs"/>
              </a:rPr>
              <a:t>中国政府和中国共产党构建的非市场的资源分配</a:t>
            </a:r>
            <a:r>
              <a:rPr lang="zh-CN" altLang="en-US" sz="11200" b="1" dirty="0">
                <a:ea typeface="Adobe 黑体 Std R" charset="-122"/>
                <a:cs typeface="+mj-cs"/>
              </a:rPr>
              <a:t>（续）</a:t>
            </a:r>
            <a:r>
              <a:rPr lang="en-US" altLang="zh-CN" sz="7200" dirty="0">
                <a:latin typeface="仿宋" pitchFamily="49" charset="-122"/>
                <a:ea typeface="仿宋" pitchFamily="49" charset="-122"/>
              </a:rPr>
              <a:t> </a:t>
            </a:r>
          </a:p>
          <a:p>
            <a:pPr>
              <a:lnSpc>
                <a:spcPct val="120000"/>
              </a:lnSpc>
              <a:buFont typeface="Arial" pitchFamily="34" charset="0"/>
              <a:buNone/>
              <a:defRPr/>
            </a:pPr>
            <a:endParaRPr lang="en-US" altLang="zh-CN" sz="7200" dirty="0">
              <a:latin typeface="仿宋" pitchFamily="49" charset="-122"/>
              <a:ea typeface="仿宋" pitchFamily="49" charset="-122"/>
            </a:endParaRPr>
          </a:p>
          <a:p>
            <a:pPr>
              <a:lnSpc>
                <a:spcPct val="120000"/>
              </a:lnSpc>
              <a:buFont typeface="Arial" pitchFamily="34" charset="0"/>
              <a:buNone/>
              <a:defRPr/>
            </a:pPr>
            <a:r>
              <a:rPr lang="en-US" altLang="zh-CN" sz="7200" dirty="0">
                <a:latin typeface="仿宋" pitchFamily="49" charset="-122"/>
                <a:ea typeface="仿宋" pitchFamily="49" charset="-122"/>
              </a:rPr>
              <a:t>    </a:t>
            </a:r>
            <a:r>
              <a:rPr lang="en-US" altLang="zh-CN" sz="7200" u="sng" dirty="0">
                <a:latin typeface="仿宋" pitchFamily="49" charset="-122"/>
                <a:ea typeface="仿宋" pitchFamily="49" charset="-122"/>
              </a:rPr>
              <a:t>B. </a:t>
            </a:r>
            <a:r>
              <a:rPr lang="zh-CN" altLang="zh-CN" sz="7200" u="sng" dirty="0">
                <a:latin typeface="仿宋" pitchFamily="49" charset="-122"/>
                <a:ea typeface="仿宋" pitchFamily="49" charset="-122"/>
              </a:rPr>
              <a:t>产业政策</a:t>
            </a:r>
          </a:p>
          <a:p>
            <a:pPr>
              <a:lnSpc>
                <a:spcPct val="120000"/>
              </a:lnSpc>
              <a:defRPr/>
            </a:pPr>
            <a:r>
              <a:rPr lang="zh-CN" altLang="zh-CN" sz="7200" dirty="0">
                <a:latin typeface="仿宋" pitchFamily="49" charset="-122"/>
                <a:ea typeface="仿宋" pitchFamily="49" charset="-122"/>
              </a:rPr>
              <a:t>中国的计划经济特点越来越突出</a:t>
            </a:r>
          </a:p>
          <a:p>
            <a:pPr>
              <a:lnSpc>
                <a:spcPct val="120000"/>
              </a:lnSpc>
              <a:defRPr/>
            </a:pPr>
            <a:r>
              <a:rPr lang="zh-CN" altLang="zh-CN" sz="7200" dirty="0">
                <a:latin typeface="仿宋" pitchFamily="49" charset="-122"/>
                <a:ea typeface="仿宋" pitchFamily="49" charset="-122"/>
              </a:rPr>
              <a:t>中国的做法与其他世贸组织成员国有很大的不同</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向国内企业提供大规模国家支持与补贴导致严重的产能过剩</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也采取不利于外国生产商和供应商的政策与措施</a:t>
            </a:r>
          </a:p>
          <a:p>
            <a:pPr>
              <a:lnSpc>
                <a:spcPct val="120000"/>
              </a:lnSpc>
              <a:defRPr/>
            </a:pPr>
            <a:r>
              <a:rPr lang="zh-CN" altLang="en-US" sz="7200" dirty="0">
                <a:latin typeface="仿宋" pitchFamily="49" charset="-122"/>
                <a:ea typeface="仿宋" pitchFamily="49" charset="-122"/>
              </a:rPr>
              <a:t>制订</a:t>
            </a:r>
            <a:r>
              <a:rPr lang="zh-CN" altLang="zh-CN" sz="7200" dirty="0">
                <a:latin typeface="仿宋" pitchFamily="49" charset="-122"/>
                <a:ea typeface="仿宋" pitchFamily="49" charset="-122"/>
              </a:rPr>
              <a:t>产业政策</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国家中长期科学和技术发展规划纲要（</a:t>
            </a:r>
            <a:r>
              <a:rPr lang="en-US" altLang="zh-CN" sz="7200" dirty="0">
                <a:latin typeface="仿宋" pitchFamily="49" charset="-122"/>
                <a:ea typeface="仿宋" pitchFamily="49" charset="-122"/>
              </a:rPr>
              <a:t>2006-2020</a:t>
            </a:r>
            <a:r>
              <a:rPr lang="zh-CN" altLang="zh-CN" sz="7200" dirty="0">
                <a:latin typeface="仿宋" pitchFamily="49" charset="-122"/>
                <a:ea typeface="仿宋" pitchFamily="49" charset="-122"/>
              </a:rPr>
              <a:t>年）</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国务院关于加快培育和发展战略性新兴产业的决定和国务院发布的中国制造</a:t>
            </a:r>
            <a:r>
              <a:rPr lang="en-US" altLang="zh-CN" sz="7200" dirty="0">
                <a:latin typeface="仿宋" pitchFamily="49" charset="-122"/>
                <a:ea typeface="仿宋" pitchFamily="49" charset="-122"/>
              </a:rPr>
              <a:t>2025</a:t>
            </a:r>
            <a:endParaRPr lang="zh-CN" altLang="zh-CN" sz="7200" dirty="0">
              <a:latin typeface="仿宋" pitchFamily="49" charset="-122"/>
              <a:ea typeface="仿宋" pitchFamily="49" charset="-122"/>
            </a:endParaRPr>
          </a:p>
          <a:p>
            <a:pPr>
              <a:lnSpc>
                <a:spcPct val="120000"/>
              </a:lnSpc>
              <a:defRPr/>
            </a:pPr>
            <a:r>
              <a:rPr lang="zh-CN" altLang="zh-CN" sz="7200" dirty="0">
                <a:latin typeface="仿宋" pitchFamily="49" charset="-122"/>
                <a:ea typeface="仿宋" pitchFamily="49" charset="-122"/>
              </a:rPr>
              <a:t>越来越多地采用国家控制的新型金融机构来实现产业政策</a:t>
            </a:r>
            <a:r>
              <a:rPr lang="zh-CN" altLang="en-US" sz="7200" dirty="0">
                <a:latin typeface="仿宋" pitchFamily="49" charset="-122"/>
                <a:ea typeface="仿宋" pitchFamily="49" charset="-122"/>
              </a:rPr>
              <a:t>，比如</a:t>
            </a:r>
            <a:r>
              <a:rPr lang="zh-CN" altLang="zh-CN" sz="7200" dirty="0">
                <a:latin typeface="仿宋" pitchFamily="49" charset="-122"/>
                <a:ea typeface="仿宋" pitchFamily="49" charset="-122"/>
              </a:rPr>
              <a:t>国家集成电路产业投资基金</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用于推行国家互联网战略</a:t>
            </a:r>
          </a:p>
          <a:p>
            <a:pPr marL="0" indent="0">
              <a:lnSpc>
                <a:spcPct val="120000"/>
              </a:lnSpc>
              <a:buFont typeface="Arial" pitchFamily="34" charset="0"/>
              <a:buNone/>
              <a:defRPr/>
            </a:pPr>
            <a:endParaRPr lang="zh-CN" altLang="zh-CN" sz="7200" dirty="0">
              <a:latin typeface="仿宋" pitchFamily="49" charset="-122"/>
              <a:ea typeface="仿宋" pitchFamily="49" charset="-122"/>
            </a:endParaRPr>
          </a:p>
          <a:p>
            <a:pPr marL="0" indent="0">
              <a:lnSpc>
                <a:spcPct val="120000"/>
              </a:lnSpc>
              <a:buFont typeface="Arial" pitchFamily="34" charset="0"/>
              <a:buNone/>
              <a:defRPr/>
            </a:pPr>
            <a:r>
              <a:rPr lang="en-US" altLang="zh-CN" sz="7200" dirty="0">
                <a:latin typeface="仿宋" pitchFamily="49" charset="-122"/>
                <a:ea typeface="仿宋" pitchFamily="49" charset="-122"/>
              </a:rPr>
              <a:t>    </a:t>
            </a:r>
            <a:r>
              <a:rPr lang="en-US" altLang="zh-CN" sz="7200" u="sng" dirty="0">
                <a:latin typeface="仿宋" pitchFamily="49" charset="-122"/>
                <a:ea typeface="仿宋" pitchFamily="49" charset="-122"/>
              </a:rPr>
              <a:t>C. </a:t>
            </a:r>
            <a:r>
              <a:rPr lang="zh-CN" altLang="zh-CN" sz="7200" u="sng" dirty="0">
                <a:latin typeface="仿宋" pitchFamily="49" charset="-122"/>
                <a:ea typeface="仿宋" pitchFamily="49" charset="-122"/>
              </a:rPr>
              <a:t>法律作为党领导国家的工具</a:t>
            </a:r>
          </a:p>
          <a:p>
            <a:pPr>
              <a:lnSpc>
                <a:spcPct val="120000"/>
              </a:lnSpc>
              <a:defRPr/>
            </a:pPr>
            <a:r>
              <a:rPr lang="zh-CN" altLang="zh-CN" sz="7200" dirty="0">
                <a:latin typeface="仿宋" pitchFamily="49" charset="-122"/>
                <a:ea typeface="仿宋" pitchFamily="49" charset="-122"/>
              </a:rPr>
              <a:t>法律</a:t>
            </a:r>
            <a:r>
              <a:rPr lang="zh-CN" altLang="en-US" sz="7200" dirty="0">
                <a:latin typeface="仿宋" pitchFamily="49" charset="-122"/>
                <a:ea typeface="仿宋" pitchFamily="49" charset="-122"/>
              </a:rPr>
              <a:t>上</a:t>
            </a:r>
            <a:r>
              <a:rPr lang="zh-CN" altLang="zh-CN" sz="7200" dirty="0">
                <a:latin typeface="仿宋" pitchFamily="49" charset="-122"/>
                <a:ea typeface="仿宋" pitchFamily="49" charset="-122"/>
              </a:rPr>
              <a:t>也是政府和党指导经济，发布宏观经济政策和追求产业目标的工具。总体上司法独立性不足</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由于腐败或者地方保护主义，企业仍面临司法不公的挑战</a:t>
            </a:r>
          </a:p>
          <a:p>
            <a:pPr>
              <a:lnSpc>
                <a:spcPct val="120000"/>
              </a:lnSpc>
              <a:defRPr/>
            </a:pPr>
            <a:r>
              <a:rPr lang="zh-CN" altLang="zh-CN" sz="7200" dirty="0">
                <a:latin typeface="仿宋" pitchFamily="49" charset="-122"/>
                <a:ea typeface="仿宋" pitchFamily="49" charset="-122"/>
              </a:rPr>
              <a:t>中国限制信息自由</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包括对于互联网防火墙的监控以及政府对于音像及纸质媒体的定期检查</a:t>
            </a:r>
            <a:r>
              <a:rPr lang="zh-CN" altLang="en-US" sz="7200" dirty="0">
                <a:latin typeface="仿宋" pitchFamily="49" charset="-122"/>
                <a:ea typeface="仿宋" pitchFamily="49" charset="-122"/>
              </a:rPr>
              <a:t>，这些均</a:t>
            </a:r>
            <a:r>
              <a:rPr lang="zh-CN" altLang="zh-CN" sz="7200" dirty="0">
                <a:latin typeface="仿宋" pitchFamily="49" charset="-122"/>
                <a:ea typeface="仿宋" pitchFamily="49" charset="-122"/>
              </a:rPr>
              <a:t>扭曲</a:t>
            </a:r>
            <a:r>
              <a:rPr lang="zh-CN" altLang="en-US" sz="7200" dirty="0">
                <a:latin typeface="仿宋" pitchFamily="49" charset="-122"/>
                <a:ea typeface="仿宋" pitchFamily="49" charset="-122"/>
              </a:rPr>
              <a:t>了</a:t>
            </a:r>
            <a:r>
              <a:rPr lang="zh-CN" altLang="zh-CN" sz="7200" dirty="0">
                <a:latin typeface="仿宋" pitchFamily="49" charset="-122"/>
                <a:ea typeface="仿宋" pitchFamily="49" charset="-122"/>
              </a:rPr>
              <a:t>中国经济并影响了外国企业在中国的发展及竞争能力</a:t>
            </a:r>
          </a:p>
        </p:txBody>
      </p:sp>
      <p:sp>
        <p:nvSpPr>
          <p:cNvPr id="28676"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179388" y="1125538"/>
            <a:ext cx="8785225" cy="5111750"/>
          </a:xfrm>
        </p:spPr>
        <p:txBody>
          <a:bodyPr>
            <a:normAutofit fontScale="25000" lnSpcReduction="20000"/>
          </a:bodyPr>
          <a:lstStyle/>
          <a:p>
            <a:pPr algn="ctr">
              <a:lnSpc>
                <a:spcPct val="120000"/>
              </a:lnSpc>
              <a:buFont typeface="Arial" pitchFamily="34" charset="0"/>
              <a:buNone/>
              <a:defRPr/>
            </a:pPr>
            <a:r>
              <a:rPr lang="zh-CN" altLang="zh-CN" sz="11200" b="1" dirty="0">
                <a:ea typeface="Adobe 黑体 Std R" charset="-122"/>
                <a:cs typeface="+mj-cs"/>
              </a:rPr>
              <a:t>中国经济模式给其他</a:t>
            </a:r>
            <a:r>
              <a:rPr lang="en-US" altLang="zh-CN" sz="11200" b="1" dirty="0">
                <a:ea typeface="Adobe 黑体 Std R" charset="-122"/>
                <a:cs typeface="+mj-cs"/>
              </a:rPr>
              <a:t>WTO</a:t>
            </a:r>
            <a:r>
              <a:rPr lang="zh-CN" altLang="zh-CN" sz="11200" b="1" dirty="0">
                <a:ea typeface="Adobe 黑体 Std R" charset="-122"/>
                <a:cs typeface="+mj-cs"/>
              </a:rPr>
              <a:t>成员的负担</a:t>
            </a:r>
          </a:p>
          <a:p>
            <a:pPr>
              <a:defRPr/>
            </a:pPr>
            <a:endParaRPr lang="en-US" altLang="zh-CN" sz="9600" dirty="0">
              <a:latin typeface="仿宋" pitchFamily="49" charset="-122"/>
              <a:ea typeface="仿宋" pitchFamily="49" charset="-122"/>
            </a:endParaRPr>
          </a:p>
          <a:p>
            <a:pPr marL="0" indent="0">
              <a:lnSpc>
                <a:spcPct val="120000"/>
              </a:lnSpc>
              <a:buFont typeface="Arial" pitchFamily="34" charset="0"/>
              <a:buNone/>
              <a:defRPr/>
            </a:pPr>
            <a:r>
              <a:rPr lang="en-US" altLang="zh-CN" sz="8000" dirty="0">
                <a:latin typeface="仿宋" pitchFamily="49" charset="-122"/>
                <a:ea typeface="仿宋" pitchFamily="49" charset="-122"/>
              </a:rPr>
              <a:t>    </a:t>
            </a:r>
            <a:r>
              <a:rPr lang="en-US" altLang="zh-CN" sz="8000" u="sng" dirty="0">
                <a:latin typeface="仿宋" pitchFamily="49" charset="-122"/>
                <a:ea typeface="仿宋" pitchFamily="49" charset="-122"/>
              </a:rPr>
              <a:t>A. </a:t>
            </a:r>
            <a:r>
              <a:rPr lang="zh-CN" altLang="zh-CN" sz="8000" u="sng" dirty="0">
                <a:latin typeface="仿宋" pitchFamily="49" charset="-122"/>
                <a:ea typeface="仿宋" pitchFamily="49" charset="-122"/>
              </a:rPr>
              <a:t>非互惠的受保护市场</a:t>
            </a:r>
          </a:p>
          <a:p>
            <a:pPr>
              <a:lnSpc>
                <a:spcPct val="120000"/>
              </a:lnSpc>
              <a:defRPr/>
            </a:pPr>
            <a:r>
              <a:rPr lang="zh-CN" altLang="zh-CN" sz="8000" dirty="0">
                <a:latin typeface="仿宋" pitchFamily="49" charset="-122"/>
                <a:ea typeface="仿宋" pitchFamily="49" charset="-122"/>
              </a:rPr>
              <a:t>世贸组织是建立在市场准入、非歧视、互惠互利、公平和透明的基本原则基础上。世贸组织成员国应自愿转向以市场为基础的结果。中国采取的政策与行为不但违背了作为世贸组织成员国的义务，且表现出了对于世贸组织基本原则的漠视</a:t>
            </a:r>
          </a:p>
          <a:p>
            <a:pPr>
              <a:lnSpc>
                <a:spcPct val="120000"/>
              </a:lnSpc>
              <a:defRPr/>
            </a:pPr>
            <a:r>
              <a:rPr lang="zh-CN" altLang="zh-CN" sz="8000" dirty="0">
                <a:latin typeface="仿宋" pitchFamily="49" charset="-122"/>
                <a:ea typeface="仿宋" pitchFamily="49" charset="-122"/>
              </a:rPr>
              <a:t>根据美国贸易代表办公室的报告，中国采取各种手段抵制进口商品及外国企业，对中国企业则采取优惠政策支持。中国政府官员滥用行政许可和审批程序使此类情况愈演愈烈</a:t>
            </a:r>
          </a:p>
          <a:p>
            <a:pPr>
              <a:lnSpc>
                <a:spcPct val="120000"/>
              </a:lnSpc>
              <a:defRPr/>
            </a:pPr>
            <a:r>
              <a:rPr lang="zh-CN" altLang="zh-CN" sz="8000" dirty="0">
                <a:latin typeface="仿宋" pitchFamily="49" charset="-122"/>
                <a:ea typeface="仿宋" pitchFamily="49" charset="-122"/>
              </a:rPr>
              <a:t>中国所实行的治理与监管体制与世贸组织的透明度原则背道而驰，因此其他成员国难以对中国是否遵守作为世贸组织成员国义务进行评判。此外，中国没有在任一官方刊物上公布中央和地方各级政府发布的与贸易有关的措施，也没有用世贸组织的任一种官方语言对这些措施进行翻译</a:t>
            </a:r>
            <a:endParaRPr lang="en-US" altLang="zh-CN" sz="8000" dirty="0">
              <a:latin typeface="仿宋" pitchFamily="49" charset="-122"/>
              <a:ea typeface="仿宋" pitchFamily="49" charset="-122"/>
            </a:endParaRPr>
          </a:p>
        </p:txBody>
      </p:sp>
      <p:sp>
        <p:nvSpPr>
          <p:cNvPr id="29700"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179388" y="1125538"/>
            <a:ext cx="8785225" cy="5111750"/>
          </a:xfrm>
        </p:spPr>
        <p:txBody>
          <a:bodyPr>
            <a:normAutofit fontScale="32500" lnSpcReduction="20000"/>
          </a:bodyPr>
          <a:lstStyle/>
          <a:p>
            <a:pPr algn="ctr">
              <a:lnSpc>
                <a:spcPct val="120000"/>
              </a:lnSpc>
              <a:buFont typeface="Arial" pitchFamily="34" charset="0"/>
              <a:buNone/>
              <a:defRPr/>
            </a:pPr>
            <a:r>
              <a:rPr lang="zh-CN" altLang="zh-CN" sz="9600" b="1" dirty="0">
                <a:ea typeface="Adobe 黑体 Std R" charset="-122"/>
                <a:cs typeface="+mj-cs"/>
              </a:rPr>
              <a:t>中国经济模式给其他</a:t>
            </a:r>
            <a:r>
              <a:rPr lang="en-US" altLang="zh-CN" sz="9600" b="1" dirty="0">
                <a:ea typeface="Adobe 黑体 Std R" charset="-122"/>
                <a:cs typeface="+mj-cs"/>
              </a:rPr>
              <a:t>WTO</a:t>
            </a:r>
            <a:r>
              <a:rPr lang="zh-CN" altLang="zh-CN" sz="9600" b="1" dirty="0">
                <a:ea typeface="Adobe 黑体 Std R" charset="-122"/>
                <a:cs typeface="+mj-cs"/>
              </a:rPr>
              <a:t>成员的负担</a:t>
            </a:r>
            <a:r>
              <a:rPr lang="zh-CN" altLang="en-US" sz="9600" b="1" dirty="0">
                <a:ea typeface="Adobe 黑体 Std R" charset="-122"/>
                <a:cs typeface="+mj-cs"/>
              </a:rPr>
              <a:t>（续）</a:t>
            </a:r>
            <a:endParaRPr lang="zh-CN" altLang="zh-CN" sz="9600" b="1" dirty="0">
              <a:ea typeface="Adobe 黑体 Std R" charset="-122"/>
              <a:cs typeface="+mj-cs"/>
            </a:endParaRPr>
          </a:p>
          <a:p>
            <a:pPr>
              <a:defRPr/>
            </a:pPr>
            <a:endParaRPr lang="en-US" altLang="zh-CN" sz="9600" dirty="0">
              <a:latin typeface="仿宋" pitchFamily="49" charset="-122"/>
              <a:ea typeface="仿宋" pitchFamily="49" charset="-122"/>
            </a:endParaRPr>
          </a:p>
          <a:p>
            <a:pPr marL="0" indent="0">
              <a:lnSpc>
                <a:spcPct val="120000"/>
              </a:lnSpc>
              <a:buFont typeface="Arial" pitchFamily="34" charset="0"/>
              <a:buNone/>
              <a:defRPr/>
            </a:pPr>
            <a:r>
              <a:rPr lang="en-US" altLang="zh-CN" sz="5600" dirty="0">
                <a:latin typeface="仿宋" pitchFamily="49" charset="-122"/>
                <a:ea typeface="仿宋" pitchFamily="49" charset="-122"/>
              </a:rPr>
              <a:t>    </a:t>
            </a:r>
            <a:r>
              <a:rPr lang="en-US" altLang="zh-CN" sz="5600" u="sng" dirty="0">
                <a:latin typeface="仿宋" pitchFamily="49" charset="-122"/>
                <a:ea typeface="仿宋" pitchFamily="49" charset="-122"/>
              </a:rPr>
              <a:t>B. </a:t>
            </a:r>
            <a:r>
              <a:rPr lang="zh-CN" altLang="zh-CN" sz="5600" u="sng" dirty="0">
                <a:latin typeface="仿宋" pitchFamily="49" charset="-122"/>
                <a:ea typeface="仿宋" pitchFamily="49" charset="-122"/>
              </a:rPr>
              <a:t>产能过剩</a:t>
            </a:r>
          </a:p>
          <a:p>
            <a:pPr>
              <a:lnSpc>
                <a:spcPct val="120000"/>
              </a:lnSpc>
              <a:defRPr/>
            </a:pPr>
            <a:r>
              <a:rPr lang="zh-CN" altLang="zh-CN" sz="5600" dirty="0">
                <a:latin typeface="仿宋" pitchFamily="49" charset="-122"/>
                <a:ea typeface="仿宋" pitchFamily="49" charset="-122"/>
              </a:rPr>
              <a:t>中国产能过剩使全球经济受到损害。全球价格走低与供应过剩</a:t>
            </a:r>
            <a:r>
              <a:rPr lang="zh-CN" altLang="en-US" sz="5600" dirty="0">
                <a:latin typeface="仿宋" pitchFamily="49" charset="-122"/>
                <a:ea typeface="仿宋" pitchFamily="49" charset="-122"/>
              </a:rPr>
              <a:t>使</a:t>
            </a:r>
            <a:r>
              <a:rPr lang="zh-CN" altLang="zh-CN" sz="5600" dirty="0">
                <a:latin typeface="仿宋" pitchFamily="49" charset="-122"/>
                <a:ea typeface="仿宋" pitchFamily="49" charset="-122"/>
              </a:rPr>
              <a:t>最有力的生产商也难以保持活力。很多</a:t>
            </a:r>
            <a:r>
              <a:rPr lang="en-US" altLang="zh-CN" sz="5600" dirty="0">
                <a:latin typeface="仿宋" pitchFamily="49" charset="-122"/>
                <a:ea typeface="仿宋" pitchFamily="49" charset="-122"/>
              </a:rPr>
              <a:t>WTO</a:t>
            </a:r>
            <a:r>
              <a:rPr lang="zh-CN" altLang="zh-CN" sz="5600" dirty="0">
                <a:latin typeface="仿宋" pitchFamily="49" charset="-122"/>
                <a:ea typeface="仿宋" pitchFamily="49" charset="-122"/>
              </a:rPr>
              <a:t>成员国已对贸易扭曲效应做出回应</a:t>
            </a:r>
            <a:endParaRPr lang="en-US" altLang="zh-CN" sz="5600" dirty="0">
              <a:latin typeface="仿宋" pitchFamily="49" charset="-122"/>
              <a:ea typeface="仿宋" pitchFamily="49" charset="-122"/>
            </a:endParaRPr>
          </a:p>
          <a:p>
            <a:pPr>
              <a:lnSpc>
                <a:spcPct val="120000"/>
              </a:lnSpc>
              <a:defRPr/>
            </a:pPr>
            <a:r>
              <a:rPr lang="zh-CN" altLang="zh-CN" sz="5600" dirty="0">
                <a:latin typeface="仿宋" pitchFamily="49" charset="-122"/>
                <a:ea typeface="仿宋" pitchFamily="49" charset="-122"/>
              </a:rPr>
              <a:t>中国国务院承认，钢铁、水泥、电解铝、平板玻璃和造船等行业</a:t>
            </a:r>
            <a:r>
              <a:rPr lang="zh-CN" altLang="en-US" sz="5600" dirty="0">
                <a:latin typeface="仿宋" pitchFamily="49" charset="-122"/>
                <a:ea typeface="仿宋" pitchFamily="49" charset="-122"/>
              </a:rPr>
              <a:t>存在</a:t>
            </a:r>
            <a:r>
              <a:rPr lang="zh-CN" altLang="zh-CN" sz="5600" dirty="0">
                <a:latin typeface="仿宋" pitchFamily="49" charset="-122"/>
                <a:ea typeface="仿宋" pitchFamily="49" charset="-122"/>
              </a:rPr>
              <a:t>产能过剩问题</a:t>
            </a:r>
          </a:p>
          <a:p>
            <a:pPr>
              <a:lnSpc>
                <a:spcPct val="120000"/>
              </a:lnSpc>
              <a:defRPr/>
            </a:pPr>
            <a:r>
              <a:rPr lang="zh-CN" altLang="en-US" sz="5600" dirty="0">
                <a:latin typeface="仿宋" pitchFamily="49" charset="-122"/>
                <a:ea typeface="仿宋" pitchFamily="49" charset="-122"/>
              </a:rPr>
              <a:t>因</a:t>
            </a:r>
            <a:r>
              <a:rPr lang="zh-CN" altLang="zh-CN" sz="5600" dirty="0">
                <a:latin typeface="仿宋" pitchFamily="49" charset="-122"/>
                <a:ea typeface="仿宋" pitchFamily="49" charset="-122"/>
              </a:rPr>
              <a:t>中国太阳能电池板产能过剩，美国从中国大量进口太阳能电池和组件，同时</a:t>
            </a:r>
            <a:r>
              <a:rPr lang="zh-CN" altLang="en-US" sz="5600" dirty="0">
                <a:latin typeface="仿宋" pitchFamily="49" charset="-122"/>
                <a:ea typeface="仿宋" pitchFamily="49" charset="-122"/>
              </a:rPr>
              <a:t>其</a:t>
            </a:r>
            <a:r>
              <a:rPr lang="zh-CN" altLang="zh-CN" sz="5600" dirty="0">
                <a:latin typeface="仿宋" pitchFamily="49" charset="-122"/>
                <a:ea typeface="仿宋" pitchFamily="49" charset="-122"/>
              </a:rPr>
              <a:t>价格下降了</a:t>
            </a:r>
            <a:r>
              <a:rPr lang="en-US" altLang="zh-CN" sz="5600" dirty="0">
                <a:latin typeface="仿宋" pitchFamily="49" charset="-122"/>
                <a:ea typeface="仿宋" pitchFamily="49" charset="-122"/>
              </a:rPr>
              <a:t>60</a:t>
            </a:r>
            <a:r>
              <a:rPr lang="zh-CN" altLang="zh-CN" sz="5600" dirty="0">
                <a:latin typeface="仿宋" pitchFamily="49" charset="-122"/>
                <a:ea typeface="仿宋" pitchFamily="49" charset="-122"/>
              </a:rPr>
              <a:t>％</a:t>
            </a:r>
            <a:r>
              <a:rPr lang="zh-CN" altLang="en-US" sz="5600" dirty="0">
                <a:latin typeface="仿宋" pitchFamily="49" charset="-122"/>
                <a:ea typeface="仿宋" pitchFamily="49" charset="-122"/>
              </a:rPr>
              <a:t>，</a:t>
            </a:r>
            <a:r>
              <a:rPr lang="zh-CN" altLang="zh-CN" sz="5600" dirty="0">
                <a:latin typeface="仿宋" pitchFamily="49" charset="-122"/>
                <a:ea typeface="仿宋" pitchFamily="49" charset="-122"/>
              </a:rPr>
              <a:t>到</a:t>
            </a:r>
            <a:r>
              <a:rPr lang="en-US" altLang="zh-CN" sz="5600" dirty="0">
                <a:latin typeface="仿宋" pitchFamily="49" charset="-122"/>
                <a:ea typeface="仿宋" pitchFamily="49" charset="-122"/>
              </a:rPr>
              <a:t>2017</a:t>
            </a:r>
            <a:r>
              <a:rPr lang="zh-CN" altLang="zh-CN" sz="5600" dirty="0">
                <a:latin typeface="仿宋" pitchFamily="49" charset="-122"/>
                <a:ea typeface="仿宋" pitchFamily="49" charset="-122"/>
              </a:rPr>
              <a:t>年美国太阳能制造业几乎已经消失</a:t>
            </a:r>
          </a:p>
          <a:p>
            <a:pPr>
              <a:lnSpc>
                <a:spcPct val="120000"/>
              </a:lnSpc>
              <a:defRPr/>
            </a:pPr>
            <a:r>
              <a:rPr lang="zh-CN" altLang="zh-CN" sz="5600" dirty="0">
                <a:latin typeface="仿宋" pitchFamily="49" charset="-122"/>
                <a:ea typeface="仿宋" pitchFamily="49" charset="-122"/>
              </a:rPr>
              <a:t>很大程度上</a:t>
            </a:r>
            <a:r>
              <a:rPr lang="zh-CN" altLang="en-US" sz="5600" dirty="0">
                <a:latin typeface="仿宋" pitchFamily="49" charset="-122"/>
                <a:ea typeface="仿宋" pitchFamily="49" charset="-122"/>
              </a:rPr>
              <a:t>是</a:t>
            </a:r>
            <a:r>
              <a:rPr lang="zh-CN" altLang="zh-CN" sz="5600" dirty="0">
                <a:latin typeface="仿宋" pitchFamily="49" charset="-122"/>
                <a:ea typeface="仿宋" pitchFamily="49" charset="-122"/>
              </a:rPr>
              <a:t>中国政府行为推动了产能过剩。中国在</a:t>
            </a:r>
            <a:r>
              <a:rPr lang="en-US" altLang="zh-CN" sz="5600" dirty="0">
                <a:latin typeface="仿宋" pitchFamily="49" charset="-122"/>
                <a:ea typeface="仿宋" pitchFamily="49" charset="-122"/>
              </a:rPr>
              <a:t>2016</a:t>
            </a:r>
            <a:r>
              <a:rPr lang="zh-CN" altLang="en-US" sz="5600" dirty="0">
                <a:latin typeface="仿宋" pitchFamily="49" charset="-122"/>
                <a:ea typeface="仿宋" pitchFamily="49" charset="-122"/>
              </a:rPr>
              <a:t>年采取</a:t>
            </a:r>
            <a:r>
              <a:rPr lang="zh-CN" altLang="zh-CN" sz="5600" dirty="0">
                <a:latin typeface="仿宋" pitchFamily="49" charset="-122"/>
                <a:ea typeface="仿宋" pitchFamily="49" charset="-122"/>
              </a:rPr>
              <a:t>措施以减少煤炭和钢铁部门的产能过剩，然而这些政策所反映的是政府高水平干预而不是市场原则</a:t>
            </a:r>
            <a:r>
              <a:rPr lang="en-US" altLang="zh-CN" sz="5600" dirty="0">
                <a:latin typeface="仿宋" pitchFamily="49" charset="-122"/>
                <a:ea typeface="仿宋" pitchFamily="49" charset="-122"/>
              </a:rPr>
              <a:t> </a:t>
            </a:r>
            <a:endParaRPr lang="zh-CN" altLang="zh-CN" sz="5600" dirty="0">
              <a:latin typeface="仿宋" pitchFamily="49" charset="-122"/>
              <a:ea typeface="仿宋" pitchFamily="49" charset="-122"/>
            </a:endParaRPr>
          </a:p>
          <a:p>
            <a:pPr marL="0" indent="0">
              <a:lnSpc>
                <a:spcPct val="120000"/>
              </a:lnSpc>
              <a:buFont typeface="Arial" pitchFamily="34" charset="0"/>
              <a:buNone/>
              <a:defRPr/>
            </a:pPr>
            <a:endParaRPr lang="zh-CN" altLang="zh-CN" sz="5600" dirty="0">
              <a:latin typeface="仿宋" pitchFamily="49" charset="-122"/>
              <a:ea typeface="仿宋" pitchFamily="49" charset="-122"/>
            </a:endParaRPr>
          </a:p>
          <a:p>
            <a:pPr marL="0" indent="0">
              <a:lnSpc>
                <a:spcPct val="120000"/>
              </a:lnSpc>
              <a:buFont typeface="Arial" pitchFamily="34" charset="0"/>
              <a:buNone/>
              <a:defRPr/>
            </a:pPr>
            <a:r>
              <a:rPr lang="en-US" altLang="zh-CN" sz="5600" dirty="0">
                <a:latin typeface="仿宋" pitchFamily="49" charset="-122"/>
                <a:ea typeface="仿宋" pitchFamily="49" charset="-122"/>
              </a:rPr>
              <a:t>    </a:t>
            </a:r>
            <a:r>
              <a:rPr lang="en-US" altLang="zh-CN" sz="5600" u="sng" dirty="0">
                <a:latin typeface="仿宋" pitchFamily="49" charset="-122"/>
                <a:ea typeface="仿宋" pitchFamily="49" charset="-122"/>
              </a:rPr>
              <a:t>C. </a:t>
            </a:r>
            <a:r>
              <a:rPr lang="zh-CN" altLang="zh-CN" sz="5600" u="sng" dirty="0">
                <a:latin typeface="仿宋" pitchFamily="49" charset="-122"/>
                <a:ea typeface="仿宋" pitchFamily="49" charset="-122"/>
              </a:rPr>
              <a:t>强制技术转让</a:t>
            </a:r>
          </a:p>
          <a:p>
            <a:pPr>
              <a:lnSpc>
                <a:spcPct val="120000"/>
              </a:lnSpc>
              <a:defRPr/>
            </a:pPr>
            <a:r>
              <a:rPr lang="zh-CN" altLang="zh-CN" sz="5600" dirty="0">
                <a:latin typeface="仿宋" pitchFamily="49" charset="-122"/>
                <a:ea typeface="仿宋" pitchFamily="49" charset="-122"/>
              </a:rPr>
              <a:t>中国推行不合理政策及行为损害了美国的知识产权、创新与技术发展</a:t>
            </a:r>
            <a:r>
              <a:rPr lang="zh-CN" altLang="en-US" sz="5600" dirty="0">
                <a:latin typeface="仿宋" pitchFamily="49" charset="-122"/>
                <a:ea typeface="仿宋" pitchFamily="49" charset="-122"/>
              </a:rPr>
              <a:t>，中国</a:t>
            </a:r>
            <a:r>
              <a:rPr lang="zh-CN" altLang="zh-CN" sz="5600" dirty="0">
                <a:latin typeface="仿宋" pitchFamily="49" charset="-122"/>
                <a:ea typeface="仿宋" pitchFamily="49" charset="-122"/>
              </a:rPr>
              <a:t>政府</a:t>
            </a:r>
            <a:r>
              <a:rPr lang="zh-CN" altLang="en-US" sz="5600" dirty="0">
                <a:latin typeface="仿宋" pitchFamily="49" charset="-122"/>
                <a:ea typeface="仿宋" pitchFamily="49" charset="-122"/>
              </a:rPr>
              <a:t>支持</a:t>
            </a:r>
            <a:r>
              <a:rPr lang="zh-CN" altLang="zh-CN" sz="5600" dirty="0">
                <a:latin typeface="仿宋" pitchFamily="49" charset="-122"/>
                <a:ea typeface="仿宋" pitchFamily="49" charset="-122"/>
              </a:rPr>
              <a:t>入侵美国商业网络行为，</a:t>
            </a:r>
            <a:r>
              <a:rPr lang="zh-CN" altLang="zh-CN" sz="5500" dirty="0">
                <a:latin typeface="仿宋" pitchFamily="49" charset="-122"/>
                <a:ea typeface="仿宋" pitchFamily="49" charset="-122"/>
              </a:rPr>
              <a:t>这些行为指向美国所持有的秘密商业信息。中国不平等的行为与政策不仅损害了美国，也对世贸组织其他成员国造成了损害</a:t>
            </a:r>
          </a:p>
        </p:txBody>
      </p:sp>
      <p:sp>
        <p:nvSpPr>
          <p:cNvPr id="30724"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p:cNvPr>
          <p:cNvSpPr>
            <a:spLocks noGrp="1"/>
          </p:cNvSpPr>
          <p:nvPr>
            <p:ph type="body" idx="1"/>
          </p:nvPr>
        </p:nvSpPr>
        <p:spPr>
          <a:xfrm>
            <a:off x="179388" y="1125538"/>
            <a:ext cx="8785225" cy="5111750"/>
          </a:xfrm>
        </p:spPr>
        <p:txBody>
          <a:bodyPr>
            <a:normAutofit fontScale="25000" lnSpcReduction="20000"/>
          </a:bodyPr>
          <a:lstStyle/>
          <a:p>
            <a:pPr algn="ctr">
              <a:lnSpc>
                <a:spcPct val="120000"/>
              </a:lnSpc>
              <a:buFont typeface="Arial" pitchFamily="34" charset="0"/>
              <a:buNone/>
              <a:defRPr/>
            </a:pPr>
            <a:r>
              <a:rPr lang="zh-CN" altLang="zh-CN" sz="11200" b="1" dirty="0">
                <a:ea typeface="Adobe 黑体 Std R" charset="-122"/>
                <a:cs typeface="+mj-cs"/>
              </a:rPr>
              <a:t>中国从自身经济模式中获益</a:t>
            </a:r>
          </a:p>
          <a:p>
            <a:pPr>
              <a:defRPr/>
            </a:pPr>
            <a:endParaRPr lang="en-US" altLang="zh-CN" sz="9600" dirty="0">
              <a:latin typeface="仿宋" pitchFamily="49" charset="-122"/>
              <a:ea typeface="仿宋" pitchFamily="49" charset="-122"/>
            </a:endParaRPr>
          </a:p>
          <a:p>
            <a:pPr>
              <a:lnSpc>
                <a:spcPct val="120000"/>
              </a:lnSpc>
              <a:defRPr/>
            </a:pPr>
            <a:r>
              <a:rPr lang="zh-CN" altLang="zh-CN" sz="7200" dirty="0">
                <a:latin typeface="仿宋" pitchFamily="49" charset="-122"/>
                <a:ea typeface="仿宋" pitchFamily="49" charset="-122"/>
              </a:rPr>
              <a:t>中国认为自己是</a:t>
            </a:r>
            <a:r>
              <a:rPr lang="en-US" altLang="zh-CN" sz="7200" dirty="0">
                <a:latin typeface="仿宋" pitchFamily="49" charset="-122"/>
                <a:ea typeface="仿宋" pitchFamily="49" charset="-122"/>
              </a:rPr>
              <a:t>“</a:t>
            </a:r>
            <a:r>
              <a:rPr lang="zh-CN" altLang="zh-CN" sz="7200" dirty="0">
                <a:latin typeface="仿宋" pitchFamily="49" charset="-122"/>
                <a:ea typeface="仿宋" pitchFamily="49" charset="-122"/>
              </a:rPr>
              <a:t>世界上最大的发展中国家</a:t>
            </a:r>
            <a:r>
              <a:rPr lang="en-US" altLang="zh-CN" sz="7200" dirty="0">
                <a:latin typeface="仿宋" pitchFamily="49" charset="-122"/>
                <a:ea typeface="仿宋" pitchFamily="49" charset="-122"/>
              </a:rPr>
              <a:t>”</a:t>
            </a:r>
            <a:r>
              <a:rPr lang="zh-CN" altLang="zh-CN" sz="7200" dirty="0">
                <a:latin typeface="仿宋" pitchFamily="49" charset="-122"/>
                <a:ea typeface="仿宋" pitchFamily="49" charset="-122"/>
              </a:rPr>
              <a:t>，自从中国加入世贸组织后经济飞速发展，取得了卓越的成效</a:t>
            </a:r>
          </a:p>
          <a:p>
            <a:pPr>
              <a:lnSpc>
                <a:spcPct val="120000"/>
              </a:lnSpc>
              <a:defRPr/>
            </a:pPr>
            <a:r>
              <a:rPr lang="zh-CN" altLang="zh-CN" sz="7200" dirty="0">
                <a:latin typeface="仿宋" pitchFamily="49" charset="-122"/>
                <a:ea typeface="仿宋" pitchFamily="49" charset="-122"/>
              </a:rPr>
              <a:t>中国仍坚称是一个需要技术进步的发展中国家，事实上中国在高科技领域已经取得了重大进步</a:t>
            </a:r>
          </a:p>
          <a:p>
            <a:pPr>
              <a:lnSpc>
                <a:spcPct val="120000"/>
              </a:lnSpc>
              <a:defRPr/>
            </a:pPr>
            <a:r>
              <a:rPr lang="zh-CN" altLang="zh-CN" sz="7200" dirty="0">
                <a:latin typeface="仿宋" pitchFamily="49" charset="-122"/>
                <a:ea typeface="仿宋" pitchFamily="49" charset="-122"/>
              </a:rPr>
              <a:t>许多事实说明了中国经济的发展程度：中国</a:t>
            </a:r>
            <a:r>
              <a:rPr lang="en-US" altLang="zh-CN" sz="7200" dirty="0">
                <a:latin typeface="仿宋" pitchFamily="49" charset="-122"/>
                <a:ea typeface="仿宋" pitchFamily="49" charset="-122"/>
              </a:rPr>
              <a:t>2017</a:t>
            </a:r>
            <a:r>
              <a:rPr lang="zh-CN" altLang="zh-CN" sz="7200" dirty="0">
                <a:latin typeface="仿宋" pitchFamily="49" charset="-122"/>
                <a:ea typeface="仿宋" pitchFamily="49" charset="-122"/>
              </a:rPr>
              <a:t>年</a:t>
            </a:r>
            <a:r>
              <a:rPr lang="zh-CN" altLang="en-US" sz="7200" dirty="0">
                <a:latin typeface="仿宋" pitchFamily="49" charset="-122"/>
                <a:ea typeface="仿宋" pitchFamily="49" charset="-122"/>
              </a:rPr>
              <a:t>军费</a:t>
            </a:r>
            <a:r>
              <a:rPr lang="en-US" altLang="zh-CN" sz="7200" dirty="0">
                <a:latin typeface="仿宋" pitchFamily="49" charset="-122"/>
                <a:ea typeface="仿宋" pitchFamily="49" charset="-122"/>
              </a:rPr>
              <a:t>2,280</a:t>
            </a:r>
            <a:r>
              <a:rPr lang="zh-CN" altLang="zh-CN" sz="7200" dirty="0">
                <a:latin typeface="仿宋" pitchFamily="49" charset="-122"/>
                <a:ea typeface="仿宋" pitchFamily="49" charset="-122"/>
              </a:rPr>
              <a:t>亿美元</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是世界上最大的汽车消费国</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石油进口国</a:t>
            </a:r>
            <a:r>
              <a:rPr lang="zh-CN" altLang="en-US" sz="7200" dirty="0">
                <a:latin typeface="仿宋" pitchFamily="49" charset="-122"/>
                <a:ea typeface="仿宋" pitchFamily="49" charset="-122"/>
              </a:rPr>
              <a:t>和</a:t>
            </a:r>
            <a:r>
              <a:rPr lang="zh-CN" altLang="zh-CN" sz="7200" dirty="0">
                <a:latin typeface="仿宋" pitchFamily="49" charset="-122"/>
                <a:ea typeface="仿宋" pitchFamily="49" charset="-122"/>
              </a:rPr>
              <a:t>肉类消费国；有</a:t>
            </a:r>
            <a:r>
              <a:rPr lang="en-US" altLang="zh-CN" sz="7200" dirty="0">
                <a:latin typeface="仿宋" pitchFamily="49" charset="-122"/>
                <a:ea typeface="仿宋" pitchFamily="49" charset="-122"/>
              </a:rPr>
              <a:t>6</a:t>
            </a:r>
            <a:r>
              <a:rPr lang="zh-CN" altLang="zh-CN" sz="7200" dirty="0">
                <a:latin typeface="仿宋" pitchFamily="49" charset="-122"/>
                <a:ea typeface="仿宋" pitchFamily="49" charset="-122"/>
              </a:rPr>
              <a:t>个居民超过</a:t>
            </a:r>
            <a:r>
              <a:rPr lang="en-US" altLang="zh-CN" sz="7200" dirty="0">
                <a:latin typeface="仿宋" pitchFamily="49" charset="-122"/>
                <a:ea typeface="仿宋" pitchFamily="49" charset="-122"/>
              </a:rPr>
              <a:t>1000</a:t>
            </a:r>
            <a:r>
              <a:rPr lang="zh-CN" altLang="zh-CN" sz="7200" dirty="0">
                <a:latin typeface="仿宋" pitchFamily="49" charset="-122"/>
                <a:ea typeface="仿宋" pitchFamily="49" charset="-122"/>
              </a:rPr>
              <a:t>万的特大城市；</a:t>
            </a:r>
            <a:r>
              <a:rPr lang="zh-CN" altLang="en-US" sz="7200" dirty="0">
                <a:latin typeface="仿宋" pitchFamily="49" charset="-122"/>
                <a:ea typeface="仿宋" pitchFamily="49" charset="-122"/>
              </a:rPr>
              <a:t>是</a:t>
            </a:r>
            <a:r>
              <a:rPr lang="zh-CN" altLang="zh-CN" sz="7200" dirty="0">
                <a:latin typeface="仿宋" pitchFamily="49" charset="-122"/>
                <a:ea typeface="仿宋" pitchFamily="49" charset="-122"/>
              </a:rPr>
              <a:t>仅次于美国的第二大艺术市场占</a:t>
            </a:r>
            <a:r>
              <a:rPr lang="zh-CN" altLang="en-US" sz="7200" dirty="0">
                <a:latin typeface="仿宋" pitchFamily="49" charset="-122"/>
                <a:ea typeface="仿宋" pitchFamily="49" charset="-122"/>
              </a:rPr>
              <a:t>全球</a:t>
            </a:r>
            <a:r>
              <a:rPr lang="zh-CN" altLang="zh-CN" sz="7200" dirty="0">
                <a:latin typeface="仿宋" pitchFamily="49" charset="-122"/>
                <a:ea typeface="仿宋" pitchFamily="49" charset="-122"/>
              </a:rPr>
              <a:t>市场份额</a:t>
            </a:r>
            <a:r>
              <a:rPr lang="zh-CN" altLang="en-US" sz="7200" dirty="0">
                <a:latin typeface="仿宋" pitchFamily="49" charset="-122"/>
                <a:ea typeface="仿宋" pitchFamily="49" charset="-122"/>
              </a:rPr>
              <a:t>的</a:t>
            </a:r>
            <a:r>
              <a:rPr lang="en-US" altLang="zh-CN" sz="7200" dirty="0">
                <a:latin typeface="仿宋" pitchFamily="49" charset="-122"/>
                <a:ea typeface="仿宋" pitchFamily="49" charset="-122"/>
              </a:rPr>
              <a:t>21</a:t>
            </a:r>
            <a:r>
              <a:rPr lang="zh-CN" altLang="zh-CN" sz="7200" dirty="0">
                <a:latin typeface="仿宋" pitchFamily="49" charset="-122"/>
                <a:ea typeface="仿宋" pitchFamily="49" charset="-122"/>
              </a:rPr>
              <a:t>％</a:t>
            </a:r>
          </a:p>
          <a:p>
            <a:pPr>
              <a:lnSpc>
                <a:spcPct val="120000"/>
              </a:lnSpc>
              <a:defRPr/>
            </a:pPr>
            <a:r>
              <a:rPr lang="zh-CN" altLang="zh-CN" sz="7200" dirty="0">
                <a:latin typeface="仿宋" pitchFamily="49" charset="-122"/>
                <a:ea typeface="仿宋" pitchFamily="49" charset="-122"/>
              </a:rPr>
              <a:t>尽管面临贫困的挑战，但是</a:t>
            </a:r>
            <a:r>
              <a:rPr lang="zh-CN" altLang="en-US" sz="7200" dirty="0">
                <a:latin typeface="仿宋" pitchFamily="49" charset="-122"/>
                <a:ea typeface="仿宋" pitchFamily="49" charset="-122"/>
              </a:rPr>
              <a:t>中国</a:t>
            </a:r>
            <a:r>
              <a:rPr lang="zh-CN" altLang="zh-CN" sz="7200" dirty="0">
                <a:latin typeface="仿宋" pitchFamily="49" charset="-122"/>
                <a:ea typeface="仿宋" pitchFamily="49" charset="-122"/>
              </a:rPr>
              <a:t>作为发展中国家来规避对全球贸易规则</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逐步自由化</a:t>
            </a:r>
            <a:r>
              <a:rPr lang="zh-CN" altLang="en-US" sz="7200" dirty="0">
                <a:latin typeface="仿宋" pitchFamily="49" charset="-122"/>
                <a:ea typeface="仿宋" pitchFamily="49" charset="-122"/>
              </a:rPr>
              <a:t>、</a:t>
            </a:r>
            <a:r>
              <a:rPr lang="zh-CN" altLang="zh-CN" sz="7200" dirty="0">
                <a:latin typeface="仿宋" pitchFamily="49" charset="-122"/>
                <a:ea typeface="仿宋" pitchFamily="49" charset="-122"/>
              </a:rPr>
              <a:t>在若干</a:t>
            </a:r>
            <a:r>
              <a:rPr lang="en-US" altLang="zh-CN" sz="7200" dirty="0">
                <a:latin typeface="仿宋" pitchFamily="49" charset="-122"/>
                <a:ea typeface="仿宋" pitchFamily="49" charset="-122"/>
              </a:rPr>
              <a:t>WTO</a:t>
            </a:r>
            <a:r>
              <a:rPr lang="zh-CN" altLang="zh-CN" sz="7200" dirty="0">
                <a:latin typeface="仿宋" pitchFamily="49" charset="-122"/>
                <a:ea typeface="仿宋" pitchFamily="49" charset="-122"/>
              </a:rPr>
              <a:t>协议下自行决定其发展中国家地位的权利是不能被接受的</a:t>
            </a:r>
            <a:endParaRPr lang="en-US" altLang="zh-CN" sz="7200" dirty="0">
              <a:latin typeface="仿宋" pitchFamily="49" charset="-122"/>
              <a:ea typeface="仿宋" pitchFamily="49" charset="-122"/>
            </a:endParaRPr>
          </a:p>
          <a:p>
            <a:pPr>
              <a:lnSpc>
                <a:spcPct val="120000"/>
              </a:lnSpc>
              <a:defRPr/>
            </a:pPr>
            <a:endParaRPr lang="en-US" altLang="zh-CN" sz="7200" dirty="0">
              <a:latin typeface="仿宋" pitchFamily="49" charset="-122"/>
              <a:ea typeface="仿宋" pitchFamily="49" charset="-122"/>
            </a:endParaRPr>
          </a:p>
          <a:p>
            <a:pPr marL="0" indent="0">
              <a:lnSpc>
                <a:spcPct val="120000"/>
              </a:lnSpc>
              <a:buFont typeface="Arial" pitchFamily="34" charset="0"/>
              <a:buNone/>
              <a:defRPr/>
            </a:pPr>
            <a:r>
              <a:rPr lang="zh-CN" altLang="en-US" sz="7200" dirty="0">
                <a:latin typeface="仿宋" pitchFamily="49" charset="-122"/>
                <a:ea typeface="仿宋" pitchFamily="49" charset="-122"/>
              </a:rPr>
              <a:t>    </a:t>
            </a:r>
            <a:r>
              <a:rPr lang="zh-CN" altLang="en-US" sz="7200" u="sng" dirty="0">
                <a:latin typeface="仿宋" pitchFamily="49" charset="-122"/>
                <a:ea typeface="仿宋" pitchFamily="49" charset="-122"/>
              </a:rPr>
              <a:t>结论</a:t>
            </a:r>
            <a:endParaRPr lang="en-US" altLang="zh-CN" sz="7200" u="sng" dirty="0">
              <a:latin typeface="仿宋" pitchFamily="49" charset="-122"/>
              <a:ea typeface="仿宋" pitchFamily="49" charset="-122"/>
            </a:endParaRPr>
          </a:p>
          <a:p>
            <a:pPr>
              <a:lnSpc>
                <a:spcPct val="120000"/>
              </a:lnSpc>
              <a:defRPr/>
            </a:pPr>
            <a:r>
              <a:rPr lang="zh-CN" altLang="zh-CN" sz="7200" dirty="0">
                <a:latin typeface="仿宋" pitchFamily="49" charset="-122"/>
                <a:ea typeface="仿宋" pitchFamily="49" charset="-122"/>
              </a:rPr>
              <a:t>加入</a:t>
            </a:r>
            <a:r>
              <a:rPr lang="en-US" altLang="zh-CN" sz="7200" dirty="0">
                <a:latin typeface="仿宋" pitchFamily="49" charset="-122"/>
                <a:ea typeface="仿宋" pitchFamily="49" charset="-122"/>
              </a:rPr>
              <a:t>WTO</a:t>
            </a:r>
            <a:r>
              <a:rPr lang="zh-CN" altLang="zh-CN" sz="7200" dirty="0">
                <a:latin typeface="仿宋" pitchFamily="49" charset="-122"/>
                <a:ea typeface="仿宋" pitchFamily="49" charset="-122"/>
              </a:rPr>
              <a:t>以来中国多次表示正在推行经济改革</a:t>
            </a:r>
            <a:r>
              <a:rPr lang="zh-CN" altLang="en-US" sz="7200" dirty="0">
                <a:latin typeface="仿宋" pitchFamily="49" charset="-122"/>
                <a:ea typeface="仿宋" pitchFamily="49" charset="-122"/>
              </a:rPr>
              <a:t>，但</a:t>
            </a:r>
            <a:r>
              <a:rPr lang="zh-CN" altLang="zh-CN" sz="7200" dirty="0">
                <a:latin typeface="仿宋" pitchFamily="49" charset="-122"/>
                <a:ea typeface="仿宋" pitchFamily="49" charset="-122"/>
              </a:rPr>
              <a:t>中国使用的</a:t>
            </a:r>
            <a:r>
              <a:rPr lang="en-US" altLang="zh-CN" sz="7200" dirty="0">
                <a:latin typeface="仿宋" pitchFamily="49" charset="-122"/>
                <a:ea typeface="仿宋" pitchFamily="49" charset="-122"/>
              </a:rPr>
              <a:t>“</a:t>
            </a:r>
            <a:r>
              <a:rPr lang="zh-CN" altLang="zh-CN" sz="7200" dirty="0">
                <a:latin typeface="仿宋" pitchFamily="49" charset="-122"/>
                <a:ea typeface="仿宋" pitchFamily="49" charset="-122"/>
              </a:rPr>
              <a:t>改革</a:t>
            </a:r>
            <a:r>
              <a:rPr lang="en-US" altLang="zh-CN" sz="7200" dirty="0">
                <a:latin typeface="仿宋" pitchFamily="49" charset="-122"/>
                <a:ea typeface="仿宋" pitchFamily="49" charset="-122"/>
              </a:rPr>
              <a:t>”</a:t>
            </a:r>
            <a:r>
              <a:rPr lang="zh-CN" altLang="zh-CN" sz="7200" dirty="0">
                <a:latin typeface="仿宋" pitchFamily="49" charset="-122"/>
                <a:ea typeface="仿宋" pitchFamily="49" charset="-122"/>
              </a:rPr>
              <a:t>一词不同于任何国家遵从市场化原则后寻求的改革类型。对中国来说，经济改革意味着完善政党对于经济的管理。只要中国继续坚持这种道路，势必给世贸组织带来消极影响</a:t>
            </a:r>
          </a:p>
          <a:p>
            <a:pPr>
              <a:defRPr/>
            </a:pPr>
            <a:endParaRPr lang="zh-CN" altLang="zh-CN" sz="8000" dirty="0">
              <a:latin typeface="仿宋" pitchFamily="49" charset="-122"/>
              <a:ea typeface="仿宋" pitchFamily="49" charset="-122"/>
            </a:endParaRPr>
          </a:p>
        </p:txBody>
      </p:sp>
      <p:sp>
        <p:nvSpPr>
          <p:cNvPr id="31748"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539552" y="1052736"/>
            <a:ext cx="8136904" cy="5256584"/>
          </a:xfrm>
        </p:spPr>
        <p:txBody>
          <a:bodyPr>
            <a:normAutofit/>
          </a:bodyPr>
          <a:lstStyle/>
          <a:p>
            <a:pPr algn="ctr">
              <a:buNone/>
            </a:pPr>
            <a:r>
              <a:rPr lang="zh-CN" altLang="en-US" b="1" dirty="0">
                <a:ea typeface="Adobe 黑体 Std R" charset="-122"/>
              </a:rPr>
              <a:t>欧盟关于市场经济地位的五项标准</a:t>
            </a:r>
            <a:endParaRPr lang="en-US" altLang="zh-CN" b="1" dirty="0">
              <a:ea typeface="Adobe 黑体 Std R" charset="-122"/>
            </a:endParaRPr>
          </a:p>
          <a:p>
            <a:pPr marL="0" indent="0">
              <a:buNone/>
            </a:pPr>
            <a:endParaRPr lang="en-US" altLang="zh-CN" sz="2400" dirty="0">
              <a:latin typeface="仿宋" panose="02010609060101010101" pitchFamily="49" charset="-122"/>
              <a:ea typeface="仿宋" panose="02010609060101010101" pitchFamily="49" charset="-122"/>
            </a:endParaRPr>
          </a:p>
          <a:p>
            <a:pPr marL="0" indent="0">
              <a:buNone/>
            </a:pPr>
            <a:endParaRPr lang="zh-CN"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决策没有明显受国家干预</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有一套按国际通用准则建立的会计账簿</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生产成本、财务状况未受非市场经济体系的显著影响</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企业不受政府干预成立或关闭</a:t>
            </a:r>
            <a:endParaRPr lang="en-US" altLang="zh-CN" sz="2400" dirty="0">
              <a:latin typeface="仿宋" panose="02010609060101010101" pitchFamily="49" charset="-122"/>
              <a:ea typeface="仿宋" panose="02010609060101010101" pitchFamily="49" charset="-122"/>
            </a:endParaRPr>
          </a:p>
          <a:p>
            <a:pPr>
              <a:lnSpc>
                <a:spcPct val="120000"/>
              </a:lnSpc>
            </a:pPr>
            <a:r>
              <a:rPr lang="zh-CN" altLang="en-US" sz="2400" dirty="0">
                <a:latin typeface="仿宋" panose="02010609060101010101" pitchFamily="49" charset="-122"/>
                <a:ea typeface="仿宋" panose="02010609060101010101" pitchFamily="49" charset="-122"/>
              </a:rPr>
              <a:t>货币汇率变化由市场决定</a:t>
            </a:r>
            <a:endParaRPr lang="en-US" altLang="zh-CN" sz="2400" dirty="0">
              <a:latin typeface="仿宋" panose="02010609060101010101" pitchFamily="49" charset="-122"/>
              <a:ea typeface="仿宋" panose="02010609060101010101" pitchFamily="49" charset="-122"/>
            </a:endParaRPr>
          </a:p>
        </p:txBody>
      </p:sp>
      <p:sp>
        <p:nvSpPr>
          <p:cNvPr id="73732"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2808029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5FCF316-EF0B-456C-94F3-FEA7DE67C00F}"/>
              </a:ext>
            </a:extLst>
          </p:cNvPr>
          <p:cNvSpPr>
            <a:spLocks noGrp="1"/>
          </p:cNvSpPr>
          <p:nvPr>
            <p:ph type="body" idx="1"/>
          </p:nvPr>
        </p:nvSpPr>
        <p:spPr>
          <a:xfrm>
            <a:off x="179388" y="1125538"/>
            <a:ext cx="8785225" cy="5111750"/>
          </a:xfrm>
        </p:spPr>
        <p:txBody>
          <a:bodyPr>
            <a:normAutofit fontScale="85000" lnSpcReduction="20000"/>
          </a:bodyPr>
          <a:lstStyle/>
          <a:p>
            <a:pPr algn="ctr">
              <a:buFont typeface="Arial" panose="020B0604020202020204" pitchFamily="34" charset="0"/>
              <a:buNone/>
              <a:defRPr/>
            </a:pPr>
            <a:r>
              <a:rPr lang="zh-CN" altLang="en-US" sz="4000" b="1" dirty="0">
                <a:latin typeface="黑体" pitchFamily="49" charset="-122"/>
                <a:ea typeface="黑体" pitchFamily="49" charset="-122"/>
                <a:cs typeface="+mj-cs"/>
              </a:rPr>
              <a:t>基辛格：</a:t>
            </a:r>
            <a:r>
              <a:rPr lang="en-US" altLang="zh-CN" sz="4000" b="1" dirty="0">
                <a:latin typeface="黑体" pitchFamily="49" charset="-122"/>
                <a:ea typeface="黑体" pitchFamily="49" charset="-122"/>
                <a:cs typeface="+mj-cs"/>
              </a:rPr>
              <a:t>《</a:t>
            </a:r>
            <a:r>
              <a:rPr lang="zh-CN" altLang="en-US" sz="4000" b="1" dirty="0">
                <a:latin typeface="黑体" pitchFamily="49" charset="-122"/>
                <a:ea typeface="黑体" pitchFamily="49" charset="-122"/>
                <a:cs typeface="+mj-cs"/>
              </a:rPr>
              <a:t>世界秩序</a:t>
            </a:r>
            <a:r>
              <a:rPr lang="en-US" altLang="zh-CN" sz="4000" b="1" dirty="0">
                <a:latin typeface="黑体" pitchFamily="49" charset="-122"/>
                <a:ea typeface="黑体" pitchFamily="49" charset="-122"/>
                <a:cs typeface="+mj-cs"/>
              </a:rPr>
              <a:t>》</a:t>
            </a:r>
            <a:r>
              <a:rPr lang="zh-CN" altLang="en-US" sz="4000" b="1" dirty="0">
                <a:latin typeface="黑体" pitchFamily="49" charset="-122"/>
                <a:ea typeface="黑体" pitchFamily="49" charset="-122"/>
                <a:cs typeface="+mj-cs"/>
              </a:rPr>
              <a:t>（</a:t>
            </a:r>
            <a:r>
              <a:rPr lang="en-US" altLang="zh-CN" sz="4000" b="1" dirty="0">
                <a:latin typeface="黑体" pitchFamily="49" charset="-122"/>
                <a:ea typeface="黑体" pitchFamily="49" charset="-122"/>
                <a:cs typeface="+mj-cs"/>
              </a:rPr>
              <a:t>2014</a:t>
            </a:r>
            <a:r>
              <a:rPr lang="zh-CN" altLang="en-US" sz="4000" b="1" dirty="0">
                <a:latin typeface="黑体" pitchFamily="49" charset="-122"/>
                <a:ea typeface="黑体" pitchFamily="49" charset="-122"/>
                <a:cs typeface="+mj-cs"/>
              </a:rPr>
              <a:t>）</a:t>
            </a:r>
            <a:endParaRPr lang="en-US" altLang="zh-CN" sz="4000" b="1" dirty="0">
              <a:latin typeface="黑体" pitchFamily="49" charset="-122"/>
              <a:ea typeface="黑体" pitchFamily="49" charset="-122"/>
              <a:cs typeface="+mj-cs"/>
            </a:endParaRPr>
          </a:p>
          <a:p>
            <a:pPr>
              <a:buFont typeface="Arial" panose="020B0604020202020204" pitchFamily="34" charset="0"/>
              <a:buNone/>
              <a:defRPr/>
            </a:pPr>
            <a:endParaRPr lang="en-US" altLang="zh-CN" sz="3600" dirty="0"/>
          </a:p>
          <a:p>
            <a:pPr>
              <a:buFont typeface="Arial" panose="020B0604020202020204" pitchFamily="34" charset="0"/>
              <a:buNone/>
              <a:defRPr/>
            </a:pPr>
            <a:r>
              <a:rPr lang="en-US" altLang="zh-CN" sz="2600" dirty="0">
                <a:latin typeface="仿宋" pitchFamily="49" charset="-122"/>
                <a:ea typeface="仿宋" pitchFamily="49" charset="-122"/>
              </a:rPr>
              <a:t>   </a:t>
            </a:r>
            <a:r>
              <a:rPr lang="zh-CN" altLang="en-US" sz="2600" dirty="0">
                <a:latin typeface="仿宋" pitchFamily="49" charset="-122"/>
                <a:ea typeface="仿宋" pitchFamily="49" charset="-122"/>
              </a:rPr>
              <a:t>世界徘徊在国际大动荡的危险边缘上</a:t>
            </a:r>
            <a:endParaRPr lang="en-US" altLang="zh-CN" sz="2600" b="1"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经济权力平衡由西方转向东方</a:t>
            </a: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二战后世界秩序的合法性受到挑战</a:t>
            </a:r>
            <a:endParaRPr lang="en-US" altLang="zh-CN" sz="2600" dirty="0">
              <a:latin typeface="仿宋" pitchFamily="49" charset="-122"/>
              <a:ea typeface="仿宋" pitchFamily="49" charset="-122"/>
            </a:endParaRPr>
          </a:p>
          <a:p>
            <a:pPr>
              <a:lnSpc>
                <a:spcPct val="120000"/>
              </a:lnSpc>
              <a:buFont typeface="Arial" panose="020B0604020202020204" pitchFamily="34" charset="0"/>
              <a:buNone/>
              <a:defRPr/>
            </a:pPr>
            <a:r>
              <a:rPr lang="zh-CN" altLang="en-US" sz="2600" dirty="0">
                <a:latin typeface="仿宋" pitchFamily="49" charset="-122"/>
                <a:ea typeface="仿宋" pitchFamily="49" charset="-122"/>
              </a:rPr>
              <a:t>   世界秩序内的四种相互斗争的力量均处于不同阶段的转型过程中</a:t>
            </a: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欧洲的威斯特伐利亚；伊斯兰；中国；美国</a:t>
            </a: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当今世界动乱的一个显著特点是地区性国家集团的形成，且地区之间的矛盾与冲突可能比国家间的矛盾冲突更具破坏性。</a:t>
            </a: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经济全球化和与国家持续的政治存在之间高度紧张。</a:t>
            </a: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由于默认使得核武器扩散远远超过冷战时期</a:t>
            </a:r>
            <a:endParaRPr lang="en-US" altLang="zh-CN" sz="2600" dirty="0">
              <a:latin typeface="仿宋" pitchFamily="49" charset="-122"/>
              <a:ea typeface="仿宋" pitchFamily="49" charset="-122"/>
            </a:endParaRPr>
          </a:p>
          <a:p>
            <a:pPr>
              <a:lnSpc>
                <a:spcPct val="120000"/>
              </a:lnSpc>
              <a:defRPr/>
            </a:pPr>
            <a:r>
              <a:rPr lang="zh-CN" altLang="en-US" sz="2600" dirty="0">
                <a:latin typeface="仿宋" pitchFamily="49" charset="-122"/>
                <a:ea typeface="仿宋" pitchFamily="49" charset="-122"/>
              </a:rPr>
              <a:t>全新的网络空间</a:t>
            </a:r>
            <a:r>
              <a:rPr lang="en-US" altLang="zh-CN" sz="2600" dirty="0">
                <a:latin typeface="仿宋" pitchFamily="49" charset="-122"/>
                <a:ea typeface="仿宋" pitchFamily="49" charset="-122"/>
              </a:rPr>
              <a:t>—</a:t>
            </a:r>
            <a:r>
              <a:rPr lang="zh-CN" altLang="en-US" sz="2600" dirty="0">
                <a:latin typeface="仿宋" pitchFamily="49" charset="-122"/>
                <a:ea typeface="仿宋" pitchFamily="49" charset="-122"/>
              </a:rPr>
              <a:t>霍布斯所说的自然状态的新版本</a:t>
            </a:r>
            <a:endParaRPr lang="zh-CN" altLang="zh-CN" sz="2600" dirty="0">
              <a:latin typeface="仿宋" pitchFamily="49" charset="-122"/>
              <a:ea typeface="仿宋" pitchFamily="49" charset="-122"/>
            </a:endParaRPr>
          </a:p>
        </p:txBody>
      </p:sp>
      <p:sp>
        <p:nvSpPr>
          <p:cNvPr id="31748" name="WordArt 4">
            <a:extLst>
              <a:ext uri="{FF2B5EF4-FFF2-40B4-BE49-F238E27FC236}">
                <a16:creationId xmlns:a16="http://schemas.microsoft.com/office/drawing/2014/main" id="{7C10E9FB-FDA3-4AFE-A72E-729E22EB6C60}"/>
              </a:ext>
            </a:extLst>
          </p:cNvPr>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endParaRPr lang="zh-CN" altLang="en-US" sz="3600" kern="10">
              <a:ln w="9525">
                <a:solidFill>
                  <a:schemeClr val="bg1"/>
                </a:solidFill>
                <a:round/>
                <a:headEnd/>
                <a:tailEnd/>
              </a:ln>
              <a:solidFill>
                <a:srgbClr val="FFFFFF"/>
              </a:solidFill>
              <a:latin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333561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body" idx="1"/>
          </p:nvPr>
        </p:nvSpPr>
        <p:spPr>
          <a:xfrm>
            <a:off x="179512" y="764704"/>
            <a:ext cx="8785101" cy="5904656"/>
          </a:xfrm>
        </p:spPr>
        <p:txBody>
          <a:bodyPr>
            <a:normAutofit fontScale="77500" lnSpcReduction="20000"/>
          </a:bodyPr>
          <a:lstStyle/>
          <a:p>
            <a:pPr algn="ctr">
              <a:buFont typeface="Arial" pitchFamily="34" charset="0"/>
              <a:buNone/>
              <a:defRPr/>
            </a:pPr>
            <a:r>
              <a:rPr lang="zh-CN" altLang="en-US" sz="5200" b="1" dirty="0">
                <a:latin typeface="微软雅黑" pitchFamily="34" charset="-122"/>
                <a:ea typeface="微软雅黑" pitchFamily="34" charset="-122"/>
                <a:cs typeface="+mj-cs"/>
              </a:rPr>
              <a:t>中国的国家利益</a:t>
            </a:r>
            <a:endParaRPr lang="en-US" altLang="zh-CN" sz="5200" b="1" dirty="0">
              <a:latin typeface="微软雅黑" pitchFamily="34" charset="-122"/>
              <a:ea typeface="微软雅黑" pitchFamily="34" charset="-122"/>
              <a:cs typeface="+mj-cs"/>
            </a:endParaRPr>
          </a:p>
          <a:p>
            <a:pPr>
              <a:lnSpc>
                <a:spcPct val="120000"/>
              </a:lnSpc>
              <a:buFont typeface="Arial" pitchFamily="34" charset="0"/>
              <a:buNone/>
              <a:defRPr/>
            </a:pPr>
            <a:endParaRPr lang="en-US" altLang="zh-CN" sz="3100" b="1" dirty="0">
              <a:latin typeface="仿宋" pitchFamily="49" charset="-122"/>
              <a:ea typeface="仿宋" pitchFamily="49" charset="-122"/>
            </a:endParaRPr>
          </a:p>
          <a:p>
            <a:pPr>
              <a:lnSpc>
                <a:spcPct val="120000"/>
              </a:lnSpc>
              <a:defRPr/>
            </a:pPr>
            <a:r>
              <a:rPr lang="zh-CN" altLang="en-US" sz="3100" dirty="0">
                <a:latin typeface="仿宋" pitchFamily="49" charset="-122"/>
                <a:ea typeface="仿宋" pitchFamily="49" charset="-122"/>
              </a:rPr>
              <a:t>一个主权国家在国际社会中生存需求和发展需求的总和</a:t>
            </a:r>
            <a:endParaRPr lang="en-US" altLang="zh-CN" sz="3100" dirty="0">
              <a:latin typeface="仿宋" pitchFamily="49" charset="-122"/>
              <a:ea typeface="仿宋" pitchFamily="49" charset="-122"/>
            </a:endParaRPr>
          </a:p>
          <a:p>
            <a:pPr marL="0" indent="0">
              <a:lnSpc>
                <a:spcPct val="120000"/>
              </a:lnSpc>
              <a:buNone/>
              <a:defRPr/>
            </a:pPr>
            <a:r>
              <a:rPr lang="zh-CN" altLang="en-US" sz="3100" dirty="0">
                <a:latin typeface="仿宋" pitchFamily="49" charset="-122"/>
                <a:ea typeface="仿宋" pitchFamily="49" charset="-122"/>
              </a:rPr>
              <a:t>    </a:t>
            </a:r>
            <a:r>
              <a:rPr lang="zh-CN" altLang="en-US" sz="3100" b="1" dirty="0">
                <a:latin typeface="仿宋" pitchFamily="49" charset="-122"/>
                <a:ea typeface="仿宋" pitchFamily="49" charset="-122"/>
              </a:rPr>
              <a:t>任何国家都存在三种基本需求</a:t>
            </a:r>
            <a:endParaRPr lang="en-US" altLang="zh-CN" sz="3100" b="1" dirty="0">
              <a:latin typeface="仿宋" pitchFamily="49" charset="-122"/>
              <a:ea typeface="仿宋" pitchFamily="49" charset="-122"/>
            </a:endParaRPr>
          </a:p>
          <a:p>
            <a:pPr>
              <a:lnSpc>
                <a:spcPct val="120000"/>
              </a:lnSpc>
              <a:defRPr/>
            </a:pPr>
            <a:r>
              <a:rPr lang="zh-CN" altLang="en-US" sz="3100" dirty="0">
                <a:latin typeface="仿宋" pitchFamily="49" charset="-122"/>
                <a:ea typeface="仿宋" pitchFamily="49" charset="-122"/>
              </a:rPr>
              <a:t>确保国家生存，包括维护领土完整和保护本国公民的生命安全</a:t>
            </a:r>
            <a:endParaRPr lang="en-US" altLang="zh-CN" sz="3100" dirty="0">
              <a:latin typeface="仿宋" pitchFamily="49" charset="-122"/>
              <a:ea typeface="仿宋" pitchFamily="49" charset="-122"/>
            </a:endParaRPr>
          </a:p>
          <a:p>
            <a:pPr>
              <a:lnSpc>
                <a:spcPct val="120000"/>
              </a:lnSpc>
              <a:defRPr/>
            </a:pPr>
            <a:r>
              <a:rPr lang="zh-CN" altLang="en-US" sz="3100" dirty="0">
                <a:latin typeface="仿宋" pitchFamily="49" charset="-122"/>
                <a:ea typeface="仿宋" pitchFamily="49" charset="-122"/>
              </a:rPr>
              <a:t>促进人民的经济福利和幸福</a:t>
            </a:r>
            <a:endParaRPr lang="en-US" altLang="zh-CN" sz="3100" dirty="0">
              <a:latin typeface="仿宋" pitchFamily="49" charset="-122"/>
              <a:ea typeface="仿宋" pitchFamily="49" charset="-122"/>
            </a:endParaRPr>
          </a:p>
          <a:p>
            <a:pPr>
              <a:lnSpc>
                <a:spcPct val="120000"/>
              </a:lnSpc>
              <a:defRPr/>
            </a:pPr>
            <a:r>
              <a:rPr lang="zh-CN" altLang="en-US" sz="3100" dirty="0">
                <a:latin typeface="仿宋" pitchFamily="49" charset="-122"/>
                <a:ea typeface="仿宋" pitchFamily="49" charset="-122"/>
              </a:rPr>
              <a:t>保护社会制度和政府体系的自决与自主</a:t>
            </a:r>
            <a:endParaRPr lang="en-US" altLang="zh-CN" sz="3100" dirty="0">
              <a:latin typeface="仿宋" pitchFamily="49" charset="-122"/>
              <a:ea typeface="仿宋" pitchFamily="49" charset="-122"/>
            </a:endParaRPr>
          </a:p>
          <a:p>
            <a:pPr>
              <a:lnSpc>
                <a:spcPct val="120000"/>
              </a:lnSpc>
              <a:buNone/>
              <a:defRPr/>
            </a:pPr>
            <a:r>
              <a:rPr lang="zh-CN" altLang="en-US" sz="3100" dirty="0">
                <a:latin typeface="仿宋" pitchFamily="49" charset="-122"/>
                <a:ea typeface="仿宋" pitchFamily="49" charset="-122"/>
              </a:rPr>
              <a:t>   </a:t>
            </a:r>
            <a:endParaRPr lang="en-US" altLang="zh-CN" sz="3100" dirty="0">
              <a:latin typeface="仿宋" pitchFamily="49" charset="-122"/>
              <a:ea typeface="仿宋" pitchFamily="49" charset="-122"/>
            </a:endParaRPr>
          </a:p>
          <a:p>
            <a:pPr>
              <a:lnSpc>
                <a:spcPct val="120000"/>
              </a:lnSpc>
              <a:buNone/>
              <a:defRPr/>
            </a:pPr>
            <a:r>
              <a:rPr lang="en-US" altLang="zh-CN" sz="3100" dirty="0">
                <a:latin typeface="仿宋" pitchFamily="49" charset="-122"/>
                <a:ea typeface="仿宋" pitchFamily="49" charset="-122"/>
              </a:rPr>
              <a:t>     </a:t>
            </a:r>
            <a:r>
              <a:rPr lang="zh-CN" altLang="en-US" sz="3100" dirty="0">
                <a:latin typeface="仿宋" pitchFamily="49" charset="-122"/>
                <a:ea typeface="仿宋" pitchFamily="49" charset="-122"/>
              </a:rPr>
              <a:t>任何国家都必须加以维护，否则就会失去合法性</a:t>
            </a:r>
            <a:r>
              <a:rPr lang="en-US" altLang="zh-CN" sz="3100" dirty="0">
                <a:latin typeface="仿宋" pitchFamily="49" charset="-122"/>
                <a:ea typeface="仿宋" pitchFamily="49" charset="-122"/>
              </a:rPr>
              <a:t>   </a:t>
            </a:r>
          </a:p>
          <a:p>
            <a:pPr>
              <a:buFont typeface="Arial" pitchFamily="34" charset="0"/>
              <a:buNone/>
              <a:defRPr/>
            </a:pPr>
            <a:r>
              <a:rPr lang="zh-CN" altLang="en-US" sz="3100" dirty="0">
                <a:latin typeface="仿宋" pitchFamily="49" charset="-122"/>
                <a:ea typeface="仿宋" pitchFamily="49" charset="-122"/>
              </a:rPr>
              <a:t>  </a:t>
            </a:r>
            <a:endParaRPr lang="en-US" altLang="zh-CN" sz="3100" dirty="0">
              <a:latin typeface="仿宋" pitchFamily="49" charset="-122"/>
              <a:ea typeface="仿宋" pitchFamily="49" charset="-122"/>
            </a:endParaRPr>
          </a:p>
          <a:p>
            <a:pPr>
              <a:buFont typeface="Arial" pitchFamily="34" charset="0"/>
              <a:buNone/>
              <a:defRPr/>
            </a:pPr>
            <a:r>
              <a:rPr lang="en-US" altLang="zh-CN" sz="3100" dirty="0">
                <a:latin typeface="仿宋" pitchFamily="49" charset="-122"/>
                <a:ea typeface="仿宋" pitchFamily="49" charset="-122"/>
              </a:rPr>
              <a:t>   </a:t>
            </a:r>
            <a:r>
              <a:rPr lang="zh-CN" altLang="en-US" sz="3100" dirty="0">
                <a:latin typeface="仿宋" pitchFamily="49" charset="-122"/>
                <a:ea typeface="仿宋" pitchFamily="49" charset="-122"/>
              </a:rPr>
              <a:t>  </a:t>
            </a:r>
            <a:r>
              <a:rPr lang="zh-CN" altLang="en-US" sz="3100" b="1" dirty="0">
                <a:latin typeface="仿宋" pitchFamily="49" charset="-122"/>
                <a:ea typeface="仿宋" pitchFamily="49" charset="-122"/>
              </a:rPr>
              <a:t>国家利益中还存在重要、次要以及不重要的因素</a:t>
            </a:r>
            <a:endParaRPr lang="en-US" altLang="zh-CN" sz="3100" b="1" dirty="0">
              <a:latin typeface="仿宋" pitchFamily="49" charset="-122"/>
              <a:ea typeface="仿宋" pitchFamily="49" charset="-122"/>
            </a:endParaRPr>
          </a:p>
          <a:p>
            <a:pPr>
              <a:lnSpc>
                <a:spcPct val="120000"/>
              </a:lnSpc>
              <a:buFont typeface="Arial" pitchFamily="34" charset="0"/>
              <a:buNone/>
              <a:defRPr/>
            </a:pPr>
            <a:endParaRPr lang="en-US" altLang="zh-CN" sz="3100" dirty="0">
              <a:latin typeface="仿宋" pitchFamily="49" charset="-122"/>
              <a:ea typeface="仿宋" pitchFamily="49" charset="-122"/>
            </a:endParaRPr>
          </a:p>
          <a:p>
            <a:pPr>
              <a:lnSpc>
                <a:spcPct val="120000"/>
              </a:lnSpc>
              <a:buFont typeface="Arial" pitchFamily="34" charset="0"/>
              <a:buNone/>
              <a:defRPr/>
            </a:pPr>
            <a:r>
              <a:rPr lang="en-US" altLang="zh-CN" sz="3100" i="1" dirty="0">
                <a:latin typeface="仿宋" pitchFamily="49" charset="-122"/>
                <a:ea typeface="仿宋" pitchFamily="49" charset="-122"/>
              </a:rPr>
              <a:t>                 ---《</a:t>
            </a:r>
            <a:r>
              <a:rPr lang="zh-CN" altLang="en-US" sz="3100" i="1" dirty="0">
                <a:latin typeface="仿宋" pitchFamily="49" charset="-122"/>
                <a:ea typeface="仿宋" pitchFamily="49" charset="-122"/>
              </a:rPr>
              <a:t>总体国家安全观干部读本</a:t>
            </a:r>
            <a:r>
              <a:rPr lang="en-US" altLang="zh-CN" sz="3100" i="1" dirty="0">
                <a:latin typeface="仿宋" pitchFamily="49" charset="-122"/>
                <a:ea typeface="仿宋" pitchFamily="49" charset="-122"/>
              </a:rPr>
              <a:t>》</a:t>
            </a:r>
            <a:r>
              <a:rPr lang="zh-CN" altLang="en-US" sz="3100" i="1" dirty="0">
                <a:latin typeface="仿宋" pitchFamily="49" charset="-122"/>
                <a:ea typeface="仿宋" pitchFamily="49" charset="-122"/>
              </a:rPr>
              <a:t>（</a:t>
            </a:r>
            <a:r>
              <a:rPr lang="en-US" altLang="zh-CN" sz="3100" i="1" dirty="0">
                <a:latin typeface="仿宋" pitchFamily="49" charset="-122"/>
                <a:ea typeface="仿宋" pitchFamily="49" charset="-122"/>
              </a:rPr>
              <a:t>2016</a:t>
            </a:r>
            <a:r>
              <a:rPr lang="zh-CN" altLang="en-US" sz="3100" i="1" dirty="0">
                <a:latin typeface="仿宋" pitchFamily="49" charset="-122"/>
                <a:ea typeface="仿宋" pitchFamily="49" charset="-122"/>
              </a:rPr>
              <a:t>）</a:t>
            </a:r>
            <a:endParaRPr lang="en-US" altLang="zh-CN" sz="3100" i="1" dirty="0">
              <a:latin typeface="仿宋" pitchFamily="49" charset="-122"/>
              <a:ea typeface="仿宋" pitchFamily="49" charset="-122"/>
            </a:endParaRPr>
          </a:p>
          <a:p>
            <a:pPr>
              <a:lnSpc>
                <a:spcPct val="120000"/>
              </a:lnSpc>
              <a:defRPr/>
            </a:pPr>
            <a:endParaRPr lang="zh-CN" altLang="zh-CN" sz="2600" dirty="0">
              <a:latin typeface="仿宋" pitchFamily="49" charset="-122"/>
              <a:ea typeface="仿宋" pitchFamily="49" charset="-122"/>
            </a:endParaRPr>
          </a:p>
        </p:txBody>
      </p:sp>
      <p:sp>
        <p:nvSpPr>
          <p:cNvPr id="6148" name="WordArt 4"/>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a:ea typeface="Verdana"/>
                <a:cs typeface="Verdana"/>
              </a:rPr>
              <a:t>IWEP</a:t>
            </a:r>
            <a:endParaRPr lang="zh-CN" altLang="en-US" sz="3600" kern="10">
              <a:ln w="9525">
                <a:solidFill>
                  <a:schemeClr val="bg1"/>
                </a:solidFill>
                <a:round/>
                <a:headEnd/>
                <a:tailEnd/>
              </a:ln>
              <a:solidFill>
                <a:srgbClr val="FFFFFF"/>
              </a:solidFill>
              <a:latin typeface="Verdana"/>
              <a:cs typeface="Verdana"/>
            </a:endParaRPr>
          </a:p>
        </p:txBody>
      </p:sp>
    </p:spTree>
    <p:extLst>
      <p:ext uri="{BB962C8B-B14F-4D97-AF65-F5344CB8AC3E}">
        <p14:creationId xmlns:p14="http://schemas.microsoft.com/office/powerpoint/2010/main" val="1278110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Rot="1" noChangeArrowheads="1"/>
          </p:cNvSpPr>
          <p:nvPr>
            <p:ph type="title"/>
          </p:nvPr>
        </p:nvSpPr>
        <p:spPr>
          <a:xfrm>
            <a:off x="468313" y="908050"/>
            <a:ext cx="8229600" cy="1143000"/>
          </a:xfrm>
        </p:spPr>
        <p:txBody>
          <a:bodyPr>
            <a:normAutofit/>
          </a:bodyPr>
          <a:lstStyle/>
          <a:p>
            <a:pPr eaLnBrk="1" hangingPunct="1"/>
            <a:r>
              <a:rPr lang="zh-CN" altLang="en-US" sz="3600" b="1" dirty="0">
                <a:latin typeface="微软雅黑" pitchFamily="34" charset="-122"/>
                <a:ea typeface="微软雅黑" pitchFamily="34" charset="-122"/>
              </a:rPr>
              <a:t>中国战略目标：中华民族伟大复兴 </a:t>
            </a:r>
          </a:p>
        </p:txBody>
      </p:sp>
      <p:sp>
        <p:nvSpPr>
          <p:cNvPr id="218115" name="Rectangle 3"/>
          <p:cNvSpPr>
            <a:spLocks noGrp="1" noChangeArrowheads="1"/>
          </p:cNvSpPr>
          <p:nvPr>
            <p:ph idx="1"/>
          </p:nvPr>
        </p:nvSpPr>
        <p:spPr>
          <a:xfrm>
            <a:off x="539750" y="2205038"/>
            <a:ext cx="8229600" cy="4354512"/>
          </a:xfrm>
        </p:spPr>
        <p:txBody>
          <a:bodyPr>
            <a:normAutofit/>
          </a:bodyPr>
          <a:lstStyle/>
          <a:p>
            <a:pPr eaLnBrk="1" hangingPunct="1">
              <a:lnSpc>
                <a:spcPct val="80000"/>
              </a:lnSpc>
            </a:pPr>
            <a:r>
              <a:rPr lang="zh-CN" altLang="en-US" sz="2400" b="1" dirty="0">
                <a:latin typeface="仿宋" pitchFamily="49" charset="-122"/>
                <a:ea typeface="仿宋" pitchFamily="49" charset="-122"/>
              </a:rPr>
              <a:t>民富国强：中国梦</a:t>
            </a:r>
            <a:r>
              <a:rPr lang="zh-CN" altLang="en-US" sz="2400" dirty="0">
                <a:latin typeface="仿宋" pitchFamily="49" charset="-122"/>
                <a:ea typeface="仿宋" pitchFamily="49" charset="-122"/>
              </a:rPr>
              <a:t>（发展利益</a:t>
            </a:r>
            <a:r>
              <a:rPr lang="en-US" altLang="zh-CN" sz="2400" dirty="0">
                <a:latin typeface="仿宋" pitchFamily="49" charset="-122"/>
                <a:ea typeface="仿宋" pitchFamily="49" charset="-122"/>
              </a:rPr>
              <a:t>=</a:t>
            </a:r>
            <a:r>
              <a:rPr lang="zh-CN" altLang="en-US" sz="2400" dirty="0">
                <a:latin typeface="仿宋" pitchFamily="49" charset="-122"/>
                <a:ea typeface="仿宋" pitchFamily="49" charset="-122"/>
              </a:rPr>
              <a:t>能源资源</a:t>
            </a:r>
            <a:r>
              <a:rPr lang="en-US" altLang="zh-CN" sz="2400" dirty="0">
                <a:latin typeface="仿宋" pitchFamily="49" charset="-122"/>
                <a:ea typeface="仿宋" pitchFamily="49" charset="-122"/>
              </a:rPr>
              <a:t>+</a:t>
            </a:r>
            <a:r>
              <a:rPr lang="zh-CN" altLang="en-US" sz="2400" dirty="0">
                <a:latin typeface="仿宋" pitchFamily="49" charset="-122"/>
                <a:ea typeface="仿宋" pitchFamily="49" charset="-122"/>
              </a:rPr>
              <a:t>市场</a:t>
            </a:r>
            <a:r>
              <a:rPr lang="en-US" altLang="zh-CN" sz="2400" dirty="0">
                <a:latin typeface="仿宋" pitchFamily="49" charset="-122"/>
                <a:ea typeface="仿宋" pitchFamily="49" charset="-122"/>
              </a:rPr>
              <a:t>+</a:t>
            </a:r>
            <a:r>
              <a:rPr lang="zh-CN" altLang="en-US" sz="2400" dirty="0">
                <a:latin typeface="仿宋" pitchFamily="49" charset="-122"/>
                <a:ea typeface="仿宋" pitchFamily="49" charset="-122"/>
              </a:rPr>
              <a:t>技术</a:t>
            </a:r>
            <a:r>
              <a:rPr lang="en-US" altLang="zh-CN" sz="2400" dirty="0">
                <a:latin typeface="仿宋" pitchFamily="49" charset="-122"/>
                <a:ea typeface="仿宋" pitchFamily="49" charset="-122"/>
              </a:rPr>
              <a:t>+</a:t>
            </a:r>
            <a:r>
              <a:rPr lang="zh-CN" altLang="en-US" sz="2400" dirty="0">
                <a:latin typeface="仿宋" pitchFamily="49" charset="-122"/>
                <a:ea typeface="仿宋" pitchFamily="49" charset="-122"/>
              </a:rPr>
              <a:t>货币</a:t>
            </a:r>
            <a:endParaRPr lang="en-US" altLang="zh-CN" sz="2400" dirty="0">
              <a:latin typeface="仿宋" pitchFamily="49" charset="-122"/>
              <a:ea typeface="仿宋" pitchFamily="49" charset="-122"/>
            </a:endParaRPr>
          </a:p>
          <a:p>
            <a:pPr marL="0" indent="0" eaLnBrk="1" hangingPunct="1">
              <a:lnSpc>
                <a:spcPct val="80000"/>
              </a:lnSpc>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金融）</a:t>
            </a:r>
          </a:p>
          <a:p>
            <a:pPr eaLnBrk="1" hangingPunct="1">
              <a:lnSpc>
                <a:spcPct val="80000"/>
              </a:lnSpc>
            </a:pPr>
            <a:r>
              <a:rPr lang="zh-CN" altLang="en-US" sz="2400" b="1" dirty="0">
                <a:latin typeface="仿宋" pitchFamily="49" charset="-122"/>
                <a:ea typeface="仿宋" pitchFamily="49" charset="-122"/>
              </a:rPr>
              <a:t>主权与安全：政治安全；</a:t>
            </a:r>
            <a:r>
              <a:rPr lang="zh-CN" altLang="en-US" sz="2400" dirty="0">
                <a:latin typeface="仿宋" pitchFamily="49" charset="-122"/>
                <a:ea typeface="仿宋" pitchFamily="49" charset="-122"/>
              </a:rPr>
              <a:t>领土及海权（台湾，中印，中日，</a:t>
            </a:r>
          </a:p>
          <a:p>
            <a:pPr eaLnBrk="1" hangingPunct="1">
              <a:lnSpc>
                <a:spcPct val="80000"/>
              </a:lnSpc>
              <a:buFont typeface="Wingdings" pitchFamily="2" charset="2"/>
              <a:buNone/>
            </a:pPr>
            <a:r>
              <a:rPr lang="zh-CN" altLang="en-US" sz="2400" dirty="0">
                <a:latin typeface="仿宋" pitchFamily="49" charset="-122"/>
                <a:ea typeface="仿宋" pitchFamily="49" charset="-122"/>
              </a:rPr>
              <a:t>    南海等问题）</a:t>
            </a:r>
          </a:p>
          <a:p>
            <a:pPr eaLnBrk="1" hangingPunct="1">
              <a:lnSpc>
                <a:spcPct val="80000"/>
              </a:lnSpc>
            </a:pPr>
            <a:r>
              <a:rPr lang="zh-CN" altLang="en-US" sz="2400" b="1" dirty="0">
                <a:latin typeface="仿宋" pitchFamily="49" charset="-122"/>
                <a:ea typeface="仿宋" pitchFamily="49" charset="-122"/>
              </a:rPr>
              <a:t>深度分享全球规则制订权：</a:t>
            </a:r>
            <a:r>
              <a:rPr lang="zh-CN" altLang="en-US" sz="2400" dirty="0">
                <a:latin typeface="仿宋" pitchFamily="49" charset="-122"/>
                <a:ea typeface="仿宋" pitchFamily="49" charset="-122"/>
              </a:rPr>
              <a:t>全球治理；区域合作；国际组</a:t>
            </a:r>
            <a:endParaRPr lang="en-US" altLang="zh-CN" sz="2400" dirty="0">
              <a:latin typeface="仿宋" pitchFamily="49" charset="-122"/>
              <a:ea typeface="仿宋" pitchFamily="49" charset="-122"/>
            </a:endParaRPr>
          </a:p>
          <a:p>
            <a:pPr marL="0" indent="0" eaLnBrk="1" hangingPunct="1">
              <a:lnSpc>
                <a:spcPct val="80000"/>
              </a:lnSpc>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织决策程序</a:t>
            </a:r>
          </a:p>
          <a:p>
            <a:pPr eaLnBrk="1" hangingPunct="1">
              <a:lnSpc>
                <a:spcPct val="80000"/>
              </a:lnSpc>
            </a:pPr>
            <a:r>
              <a:rPr lang="zh-CN" altLang="en-US" sz="2400" b="1" dirty="0">
                <a:latin typeface="仿宋" pitchFamily="49" charset="-122"/>
                <a:ea typeface="仿宋" pitchFamily="49" charset="-122"/>
              </a:rPr>
              <a:t>世界货币：</a:t>
            </a:r>
            <a:r>
              <a:rPr lang="zh-CN" altLang="en-US" sz="2400" dirty="0">
                <a:latin typeface="仿宋" pitchFamily="49" charset="-122"/>
                <a:ea typeface="仿宋" pitchFamily="49" charset="-122"/>
              </a:rPr>
              <a:t>目标是使中国元作为全球关键货币之一，（中</a:t>
            </a:r>
            <a:endParaRPr lang="en-US" altLang="zh-CN" sz="2400" dirty="0">
              <a:latin typeface="仿宋" pitchFamily="49" charset="-122"/>
              <a:ea typeface="仿宋" pitchFamily="49" charset="-122"/>
            </a:endParaRPr>
          </a:p>
          <a:p>
            <a:pPr marL="0" indent="0" eaLnBrk="1" hangingPunct="1">
              <a:lnSpc>
                <a:spcPct val="80000"/>
              </a:lnSpc>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国元国际化）</a:t>
            </a:r>
          </a:p>
          <a:p>
            <a:pPr eaLnBrk="1" hangingPunct="1">
              <a:lnSpc>
                <a:spcPct val="80000"/>
              </a:lnSpc>
            </a:pPr>
            <a:r>
              <a:rPr lang="zh-CN" altLang="en-US" sz="2400" b="1" dirty="0">
                <a:latin typeface="仿宋" pitchFamily="49" charset="-122"/>
                <a:ea typeface="仿宋" pitchFamily="49" charset="-122"/>
              </a:rPr>
              <a:t>价值感召力：</a:t>
            </a:r>
            <a:r>
              <a:rPr lang="zh-CN" altLang="en-US" sz="2400" dirty="0">
                <a:latin typeface="仿宋" pitchFamily="49" charset="-122"/>
                <a:ea typeface="仿宋" pitchFamily="49" charset="-122"/>
              </a:rPr>
              <a:t>软实力；发展模式；中国道路；中国文化，</a:t>
            </a:r>
          </a:p>
          <a:p>
            <a:pPr eaLnBrk="1" hangingPunct="1">
              <a:lnSpc>
                <a:spcPct val="80000"/>
              </a:lnSpc>
              <a:buFont typeface="Wingdings" pitchFamily="2" charset="2"/>
              <a:buNone/>
            </a:pPr>
            <a:r>
              <a:rPr lang="zh-CN" altLang="en-US" sz="2400" dirty="0">
                <a:latin typeface="仿宋" pitchFamily="49" charset="-122"/>
                <a:ea typeface="仿宋" pitchFamily="49" charset="-122"/>
              </a:rPr>
              <a:t>    中国形象；人类命运共同体</a:t>
            </a:r>
            <a:endParaRPr lang="en-US" altLang="zh-CN" sz="2400" dirty="0">
              <a:latin typeface="仿宋" pitchFamily="49" charset="-122"/>
              <a:ea typeface="仿宋" pitchFamily="49" charset="-122"/>
            </a:endParaRPr>
          </a:p>
          <a:p>
            <a:pPr>
              <a:lnSpc>
                <a:spcPct val="80000"/>
              </a:lnSpc>
            </a:pPr>
            <a:r>
              <a:rPr lang="zh-CN" altLang="en-US" sz="2400" dirty="0">
                <a:latin typeface="仿宋" pitchFamily="49" charset="-122"/>
                <a:ea typeface="仿宋" pitchFamily="49" charset="-122"/>
              </a:rPr>
              <a:t>实现手段：中国共产党领导的五大发展（</a:t>
            </a:r>
            <a:r>
              <a:rPr lang="en-US" altLang="zh-CN" sz="2400" dirty="0">
                <a:latin typeface="仿宋" pitchFamily="49" charset="-122"/>
                <a:ea typeface="仿宋" pitchFamily="49" charset="-122"/>
              </a:rPr>
              <a:t>“</a:t>
            </a:r>
            <a:r>
              <a:rPr lang="zh-CN" altLang="en-US" sz="2400" dirty="0">
                <a:latin typeface="仿宋" pitchFamily="49" charset="-122"/>
                <a:ea typeface="仿宋" pitchFamily="49" charset="-122"/>
              </a:rPr>
              <a:t>一带一路</a:t>
            </a:r>
            <a:r>
              <a:rPr lang="en-US" altLang="zh-CN" sz="2400" dirty="0">
                <a:latin typeface="仿宋" pitchFamily="49" charset="-122"/>
                <a:ea typeface="仿宋" pitchFamily="49" charset="-122"/>
              </a:rPr>
              <a:t>”</a:t>
            </a:r>
            <a:r>
              <a:rPr lang="zh-CN" altLang="en-US" sz="2400" dirty="0">
                <a:latin typeface="仿宋" pitchFamily="49" charset="-122"/>
                <a:ea typeface="仿宋" pitchFamily="49" charset="-122"/>
              </a:rPr>
              <a:t>）</a:t>
            </a:r>
            <a:endParaRPr lang="en-US" altLang="zh-CN" sz="2400" dirty="0">
              <a:latin typeface="仿宋" pitchFamily="49" charset="-122"/>
              <a:ea typeface="仿宋" pitchFamily="49" charset="-122"/>
            </a:endParaRPr>
          </a:p>
          <a:p>
            <a:pPr eaLnBrk="1" hangingPunct="1">
              <a:lnSpc>
                <a:spcPct val="80000"/>
              </a:lnSpc>
              <a:buFont typeface="Wingdings" pitchFamily="2" charset="2"/>
              <a:buNone/>
            </a:pPr>
            <a:endParaRPr lang="zh-CN" altLang="en-US" sz="2400" dirty="0">
              <a:latin typeface="仿宋" pitchFamily="49" charset="-122"/>
              <a:ea typeface="仿宋" pitchFamily="49" charset="-122"/>
            </a:endParaRPr>
          </a:p>
        </p:txBody>
      </p:sp>
    </p:spTree>
  </p:cSld>
  <p:clrMapOvr>
    <a:masterClrMapping/>
  </p:clrMapOvr>
  <p:transition spd="slow">
    <p:cover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755576" y="980728"/>
            <a:ext cx="7848872" cy="5328592"/>
          </a:xfrm>
        </p:spPr>
        <p:txBody>
          <a:bodyPr>
            <a:normAutofit fontScale="85000" lnSpcReduction="10000"/>
          </a:bodyPr>
          <a:lstStyle/>
          <a:p>
            <a:pPr algn="ctr">
              <a:buFont typeface="Arial" panose="020B0604020202020204" pitchFamily="34" charset="0"/>
              <a:buNone/>
            </a:pPr>
            <a:r>
              <a:rPr lang="en-US" altLang="zh-CN" sz="3825" b="1" dirty="0">
                <a:latin typeface="Adobe 黑体 Std R" charset="-122"/>
                <a:ea typeface="Adobe 黑体 Std R" charset="-122"/>
              </a:rPr>
              <a:t>WIPO</a:t>
            </a:r>
            <a:r>
              <a:rPr lang="zh-CN" altLang="en-US" sz="3825" b="1" dirty="0">
                <a:latin typeface="Adobe 黑体 Std R" charset="-122"/>
                <a:ea typeface="Adobe 黑体 Std R" charset="-122"/>
              </a:rPr>
              <a:t>：中国稳步提升全球价值链地位</a:t>
            </a:r>
            <a:endParaRPr lang="en-US" altLang="zh-CN" sz="3825" b="1" dirty="0">
              <a:latin typeface="Adobe 黑体 Std R" charset="-122"/>
              <a:ea typeface="Adobe 黑体 Std R" charset="-122"/>
            </a:endParaRPr>
          </a:p>
          <a:p>
            <a:pPr algn="ctr">
              <a:buFont typeface="Arial" panose="020B0604020202020204" pitchFamily="34" charset="0"/>
              <a:buNone/>
            </a:pPr>
            <a:endParaRPr lang="en-US" altLang="zh-CN" sz="1125" b="1" dirty="0">
              <a:latin typeface="黑体" panose="02010609060101010101" pitchFamily="49" charset="-122"/>
              <a:ea typeface="黑体" panose="02010609060101010101" pitchFamily="49" charset="-122"/>
            </a:endParaRPr>
          </a:p>
          <a:p>
            <a:pPr>
              <a:lnSpc>
                <a:spcPct val="120000"/>
              </a:lnSpc>
            </a:pPr>
            <a:r>
              <a:rPr lang="zh-CN" altLang="en-US" sz="2175" dirty="0">
                <a:latin typeface="仿宋" panose="02010609060101010101" pitchFamily="49" charset="-122"/>
                <a:ea typeface="仿宋" panose="02010609060101010101" pitchFamily="49" charset="-122"/>
              </a:rPr>
              <a:t>无形资本：品牌</a:t>
            </a:r>
            <a:r>
              <a:rPr lang="en-US" altLang="zh-CN" sz="2175" dirty="0">
                <a:latin typeface="仿宋" panose="02010609060101010101" pitchFamily="49" charset="-122"/>
                <a:ea typeface="仿宋" panose="02010609060101010101" pitchFamily="49" charset="-122"/>
              </a:rPr>
              <a:t>+</a:t>
            </a:r>
            <a:r>
              <a:rPr lang="zh-CN" altLang="en-US" sz="2175" dirty="0">
                <a:latin typeface="仿宋" panose="02010609060101010101" pitchFamily="49" charset="-122"/>
                <a:ea typeface="仿宋" panose="02010609060101010101" pitchFamily="49" charset="-122"/>
              </a:rPr>
              <a:t>外观设计</a:t>
            </a:r>
            <a:r>
              <a:rPr lang="en-US" altLang="zh-CN" sz="2175" dirty="0">
                <a:latin typeface="仿宋" panose="02010609060101010101" pitchFamily="49" charset="-122"/>
                <a:ea typeface="仿宋" panose="02010609060101010101" pitchFamily="49" charset="-122"/>
              </a:rPr>
              <a:t>+</a:t>
            </a:r>
            <a:r>
              <a:rPr lang="zh-CN" altLang="en-US" sz="2175" dirty="0">
                <a:latin typeface="仿宋" panose="02010609060101010101" pitchFamily="49" charset="-122"/>
                <a:ea typeface="仿宋" panose="02010609060101010101" pitchFamily="49" charset="-122"/>
              </a:rPr>
              <a:t>技术</a:t>
            </a:r>
            <a:endParaRPr lang="en-US" altLang="zh-CN" sz="2175" dirty="0">
              <a:latin typeface="仿宋" panose="02010609060101010101" pitchFamily="49" charset="-122"/>
              <a:ea typeface="仿宋" panose="02010609060101010101" pitchFamily="49" charset="-122"/>
            </a:endParaRPr>
          </a:p>
          <a:p>
            <a:pPr>
              <a:lnSpc>
                <a:spcPct val="120000"/>
              </a:lnSpc>
            </a:pPr>
            <a:r>
              <a:rPr lang="zh-CN" altLang="en-US" sz="2175" dirty="0">
                <a:latin typeface="仿宋" panose="02010609060101010101" pitchFamily="49" charset="-122"/>
                <a:ea typeface="仿宋" panose="02010609060101010101" pitchFamily="49" charset="-122"/>
              </a:rPr>
              <a:t>三产业：咖啡，太阳能光伏发电系统，智能手机</a:t>
            </a:r>
            <a:endParaRPr lang="en-US" altLang="zh-CN" sz="2175" dirty="0">
              <a:latin typeface="仿宋" panose="02010609060101010101" pitchFamily="49" charset="-122"/>
              <a:ea typeface="仿宋" panose="02010609060101010101" pitchFamily="49" charset="-122"/>
            </a:endParaRPr>
          </a:p>
          <a:p>
            <a:pPr>
              <a:lnSpc>
                <a:spcPct val="120000"/>
              </a:lnSpc>
            </a:pPr>
            <a:r>
              <a:rPr lang="en-US" altLang="zh-CN" sz="2175" dirty="0">
                <a:latin typeface="仿宋" panose="02010609060101010101" pitchFamily="49" charset="-122"/>
                <a:ea typeface="仿宋" panose="02010609060101010101" pitchFamily="49" charset="-122"/>
              </a:rPr>
              <a:t>2000-2014</a:t>
            </a:r>
            <a:r>
              <a:rPr lang="zh-CN" altLang="en-US" sz="2175" dirty="0">
                <a:latin typeface="仿宋" panose="02010609060101010101" pitchFamily="49" charset="-122"/>
                <a:ea typeface="仿宋" panose="02010609060101010101" pitchFamily="49" charset="-122"/>
              </a:rPr>
              <a:t>年间无形资本平均占销售成品总值</a:t>
            </a:r>
            <a:r>
              <a:rPr lang="en-US" altLang="zh-CN" sz="2175" dirty="0">
                <a:latin typeface="仿宋" panose="02010609060101010101" pitchFamily="49" charset="-122"/>
                <a:ea typeface="仿宋" panose="02010609060101010101" pitchFamily="49" charset="-122"/>
              </a:rPr>
              <a:t>30.4%</a:t>
            </a:r>
            <a:r>
              <a:rPr lang="zh-CN" altLang="en-US" sz="2175" dirty="0">
                <a:latin typeface="仿宋" panose="02010609060101010101" pitchFamily="49" charset="-122"/>
                <a:ea typeface="仿宋" panose="02010609060101010101" pitchFamily="49" charset="-122"/>
              </a:rPr>
              <a:t>（</a:t>
            </a:r>
            <a:r>
              <a:rPr lang="en-US" altLang="zh-CN" sz="2175" dirty="0">
                <a:latin typeface="仿宋" panose="02010609060101010101" pitchFamily="49" charset="-122"/>
                <a:ea typeface="仿宋" panose="02010609060101010101" pitchFamily="49" charset="-122"/>
              </a:rPr>
              <a:t>2000</a:t>
            </a:r>
            <a:r>
              <a:rPr lang="zh-CN" altLang="en-US" sz="2175" dirty="0">
                <a:latin typeface="仿宋" panose="02010609060101010101" pitchFamily="49" charset="-122"/>
                <a:ea typeface="仿宋" panose="02010609060101010101" pitchFamily="49" charset="-122"/>
              </a:rPr>
              <a:t>年占</a:t>
            </a:r>
            <a:r>
              <a:rPr lang="en-US" altLang="zh-CN" sz="2175" dirty="0">
                <a:latin typeface="仿宋" panose="02010609060101010101" pitchFamily="49" charset="-122"/>
                <a:ea typeface="仿宋" panose="02010609060101010101" pitchFamily="49" charset="-122"/>
              </a:rPr>
              <a:t>27.8%</a:t>
            </a:r>
            <a:r>
              <a:rPr lang="zh-CN" altLang="en-US" sz="2175" dirty="0">
                <a:latin typeface="仿宋" panose="02010609060101010101" pitchFamily="49" charset="-122"/>
                <a:ea typeface="仿宋" panose="02010609060101010101" pitchFamily="49" charset="-122"/>
              </a:rPr>
              <a:t>，</a:t>
            </a:r>
            <a:r>
              <a:rPr lang="en-US" altLang="zh-CN" sz="2175" dirty="0">
                <a:latin typeface="仿宋" panose="02010609060101010101" pitchFamily="49" charset="-122"/>
                <a:ea typeface="仿宋" panose="02010609060101010101" pitchFamily="49" charset="-122"/>
              </a:rPr>
              <a:t>2007</a:t>
            </a:r>
            <a:r>
              <a:rPr lang="zh-CN" altLang="en-US" sz="2175" dirty="0">
                <a:latin typeface="仿宋" panose="02010609060101010101" pitchFamily="49" charset="-122"/>
                <a:ea typeface="仿宋" panose="02010609060101010101" pitchFamily="49" charset="-122"/>
              </a:rPr>
              <a:t>年占</a:t>
            </a:r>
            <a:r>
              <a:rPr lang="en-US" altLang="zh-CN" sz="2175" dirty="0">
                <a:latin typeface="仿宋" panose="02010609060101010101" pitchFamily="49" charset="-122"/>
                <a:ea typeface="仿宋" panose="02010609060101010101" pitchFamily="49" charset="-122"/>
              </a:rPr>
              <a:t>31.9%</a:t>
            </a:r>
            <a:r>
              <a:rPr lang="zh-CN" altLang="en-US" sz="2175" dirty="0">
                <a:latin typeface="仿宋" panose="02010609060101010101" pitchFamily="49" charset="-122"/>
                <a:ea typeface="仿宋" panose="02010609060101010101" pitchFamily="49" charset="-122"/>
              </a:rPr>
              <a:t>）</a:t>
            </a:r>
            <a:endParaRPr lang="en-US" altLang="zh-CN" sz="2175" dirty="0">
              <a:latin typeface="仿宋" panose="02010609060101010101" pitchFamily="49" charset="-122"/>
              <a:ea typeface="仿宋" panose="02010609060101010101" pitchFamily="49" charset="-122"/>
            </a:endParaRPr>
          </a:p>
          <a:p>
            <a:pPr>
              <a:lnSpc>
                <a:spcPct val="120000"/>
              </a:lnSpc>
            </a:pPr>
            <a:r>
              <a:rPr lang="zh-CN" altLang="en-US" sz="2175" dirty="0">
                <a:latin typeface="仿宋" panose="02010609060101010101" pitchFamily="49" charset="-122"/>
                <a:ea typeface="仿宋" panose="02010609060101010101" pitchFamily="49" charset="-122"/>
              </a:rPr>
              <a:t>无形资本收入</a:t>
            </a:r>
            <a:r>
              <a:rPr lang="en-US" altLang="zh-CN" sz="2175" dirty="0">
                <a:latin typeface="仿宋" panose="02010609060101010101" pitchFamily="49" charset="-122"/>
                <a:ea typeface="仿宋" panose="02010609060101010101" pitchFamily="49" charset="-122"/>
              </a:rPr>
              <a:t>14</a:t>
            </a:r>
            <a:r>
              <a:rPr lang="zh-CN" altLang="en-US" sz="2175" dirty="0">
                <a:latin typeface="仿宋" panose="02010609060101010101" pitchFamily="49" charset="-122"/>
                <a:ea typeface="仿宋" panose="02010609060101010101" pitchFamily="49" charset="-122"/>
              </a:rPr>
              <a:t>年间增长</a:t>
            </a:r>
            <a:r>
              <a:rPr lang="en-US" altLang="zh-CN" sz="2175" dirty="0">
                <a:latin typeface="仿宋" panose="02010609060101010101" pitchFamily="49" charset="-122"/>
                <a:ea typeface="仿宋" panose="02010609060101010101" pitchFamily="49" charset="-122"/>
              </a:rPr>
              <a:t>75%</a:t>
            </a:r>
            <a:r>
              <a:rPr lang="zh-CN" altLang="en-US" sz="2175" dirty="0">
                <a:latin typeface="仿宋" panose="02010609060101010101" pitchFamily="49" charset="-122"/>
                <a:ea typeface="仿宋" panose="02010609060101010101" pitchFamily="49" charset="-122"/>
              </a:rPr>
              <a:t>，</a:t>
            </a:r>
            <a:r>
              <a:rPr lang="en-US" altLang="zh-CN" sz="2175" dirty="0">
                <a:latin typeface="仿宋" panose="02010609060101010101" pitchFamily="49" charset="-122"/>
                <a:ea typeface="仿宋" panose="02010609060101010101" pitchFamily="49" charset="-122"/>
              </a:rPr>
              <a:t>2014</a:t>
            </a:r>
            <a:r>
              <a:rPr lang="zh-CN" altLang="en-US" sz="2175" dirty="0">
                <a:latin typeface="仿宋" panose="02010609060101010101" pitchFamily="49" charset="-122"/>
                <a:ea typeface="仿宋" panose="02010609060101010101" pitchFamily="49" charset="-122"/>
              </a:rPr>
              <a:t>年达</a:t>
            </a:r>
            <a:r>
              <a:rPr lang="en-US" altLang="zh-CN" sz="2175" dirty="0">
                <a:latin typeface="仿宋" panose="02010609060101010101" pitchFamily="49" charset="-122"/>
                <a:ea typeface="仿宋" panose="02010609060101010101" pitchFamily="49" charset="-122"/>
              </a:rPr>
              <a:t>5.9</a:t>
            </a:r>
            <a:r>
              <a:rPr lang="zh-CN" altLang="en-US" sz="2175" dirty="0">
                <a:latin typeface="仿宋" panose="02010609060101010101" pitchFamily="49" charset="-122"/>
                <a:ea typeface="仿宋" panose="02010609060101010101" pitchFamily="49" charset="-122"/>
              </a:rPr>
              <a:t>万亿美元，其中食品、机动车和纺织品占制造业中价值链中无形资本总收入近</a:t>
            </a:r>
            <a:r>
              <a:rPr lang="en-US" altLang="zh-CN" sz="2175" dirty="0">
                <a:latin typeface="仿宋" panose="02010609060101010101" pitchFamily="49" charset="-122"/>
                <a:ea typeface="仿宋" panose="02010609060101010101" pitchFamily="49" charset="-122"/>
              </a:rPr>
              <a:t>50%</a:t>
            </a:r>
          </a:p>
          <a:p>
            <a:pPr>
              <a:lnSpc>
                <a:spcPct val="120000"/>
              </a:lnSpc>
            </a:pPr>
            <a:r>
              <a:rPr lang="zh-CN" altLang="en-US" sz="2175" dirty="0">
                <a:latin typeface="仿宋" panose="02010609060101010101" pitchFamily="49" charset="-122"/>
                <a:ea typeface="仿宋" panose="02010609060101010101" pitchFamily="49" charset="-122"/>
              </a:rPr>
              <a:t>盈利模式：位于北美、欧洲、东亚的高收入“总部”经济体向中等收入“工厂”经济体出口高附加值中间产品和服务并由后者装配再出口</a:t>
            </a:r>
            <a:endParaRPr lang="en-US" altLang="zh-CN" sz="2175" dirty="0">
              <a:latin typeface="仿宋" panose="02010609060101010101" pitchFamily="49" charset="-122"/>
              <a:ea typeface="仿宋" panose="02010609060101010101" pitchFamily="49" charset="-122"/>
            </a:endParaRPr>
          </a:p>
          <a:p>
            <a:pPr>
              <a:lnSpc>
                <a:spcPct val="120000"/>
              </a:lnSpc>
            </a:pPr>
            <a:r>
              <a:rPr lang="zh-CN" altLang="en-US" sz="2175" dirty="0">
                <a:latin typeface="仿宋" panose="02010609060101010101" pitchFamily="49" charset="-122"/>
                <a:ea typeface="仿宋" panose="02010609060101010101" pitchFamily="49" charset="-122"/>
              </a:rPr>
              <a:t>美国每出口一部</a:t>
            </a:r>
            <a:r>
              <a:rPr lang="en-US" altLang="zh-CN" sz="2175" dirty="0">
                <a:latin typeface="仿宋" panose="02010609060101010101" pitchFamily="49" charset="-122"/>
                <a:ea typeface="仿宋" panose="02010609060101010101" pitchFamily="49" charset="-122"/>
              </a:rPr>
              <a:t>$810</a:t>
            </a:r>
            <a:r>
              <a:rPr lang="zh-CN" altLang="en-US" sz="2175" dirty="0">
                <a:latin typeface="仿宋" panose="02010609060101010101" pitchFamily="49" charset="-122"/>
                <a:ea typeface="仿宋" panose="02010609060101010101" pitchFamily="49" charset="-122"/>
              </a:rPr>
              <a:t>美元的</a:t>
            </a:r>
            <a:r>
              <a:rPr lang="en-US" altLang="zh-CN" sz="2175" dirty="0">
                <a:latin typeface="仿宋" panose="02010609060101010101" pitchFamily="49" charset="-122"/>
                <a:ea typeface="仿宋" panose="02010609060101010101" pitchFamily="49" charset="-122"/>
              </a:rPr>
              <a:t>iPhone7,</a:t>
            </a:r>
            <a:r>
              <a:rPr lang="zh-CN" altLang="en-US" sz="2175" dirty="0">
                <a:latin typeface="仿宋" panose="02010609060101010101" pitchFamily="49" charset="-122"/>
                <a:ea typeface="仿宋" panose="02010609060101010101" pitchFamily="49" charset="-122"/>
              </a:rPr>
              <a:t>就有</a:t>
            </a:r>
            <a:r>
              <a:rPr lang="en-US" altLang="zh-CN" sz="2175" dirty="0">
                <a:latin typeface="仿宋" panose="02010609060101010101" pitchFamily="49" charset="-122"/>
                <a:ea typeface="仿宋" panose="02010609060101010101" pitchFamily="49" charset="-122"/>
              </a:rPr>
              <a:t>42%</a:t>
            </a:r>
            <a:r>
              <a:rPr lang="zh-CN" altLang="en-US" sz="2175" dirty="0">
                <a:latin typeface="仿宋" panose="02010609060101010101" pitchFamily="49" charset="-122"/>
                <a:ea typeface="仿宋" panose="02010609060101010101" pitchFamily="49" charset="-122"/>
              </a:rPr>
              <a:t>的销售收入归苹果公司</a:t>
            </a:r>
            <a:endParaRPr lang="en-US" altLang="zh-CN" sz="2175" dirty="0">
              <a:latin typeface="仿宋" panose="02010609060101010101" pitchFamily="49" charset="-122"/>
              <a:ea typeface="仿宋" panose="02010609060101010101" pitchFamily="49" charset="-122"/>
            </a:endParaRPr>
          </a:p>
          <a:p>
            <a:pPr>
              <a:lnSpc>
                <a:spcPct val="120000"/>
              </a:lnSpc>
            </a:pPr>
            <a:r>
              <a:rPr lang="zh-CN" altLang="en-US" sz="2175" dirty="0">
                <a:latin typeface="仿宋" panose="02010609060101010101" pitchFamily="49" charset="-122"/>
                <a:ea typeface="仿宋" panose="02010609060101010101" pitchFamily="49" charset="-122"/>
              </a:rPr>
              <a:t>中国企业向价值链上有靠拢：华为智能手机；</a:t>
            </a:r>
            <a:r>
              <a:rPr lang="en-US" altLang="zh-CN" sz="2175" dirty="0">
                <a:latin typeface="仿宋" panose="02010609060101010101" pitchFamily="49" charset="-122"/>
                <a:ea typeface="仿宋" panose="02010609060101010101" pitchFamily="49" charset="-122"/>
              </a:rPr>
              <a:t>2008-2015</a:t>
            </a:r>
            <a:r>
              <a:rPr lang="zh-CN" altLang="en-US" sz="2175" dirty="0">
                <a:latin typeface="仿宋" panose="02010609060101010101" pitchFamily="49" charset="-122"/>
                <a:ea typeface="仿宋" panose="02010609060101010101" pitchFamily="49" charset="-122"/>
              </a:rPr>
              <a:t>年光伏产品价格降</a:t>
            </a:r>
            <a:r>
              <a:rPr lang="en-US" altLang="zh-CN" sz="2175" dirty="0">
                <a:latin typeface="仿宋" panose="02010609060101010101" pitchFamily="49" charset="-122"/>
                <a:ea typeface="仿宋" panose="02010609060101010101" pitchFamily="49" charset="-122"/>
              </a:rPr>
              <a:t>80%</a:t>
            </a:r>
            <a:r>
              <a:rPr lang="zh-CN" altLang="en-US" sz="2175" dirty="0">
                <a:latin typeface="仿宋" panose="02010609060101010101" pitchFamily="49" charset="-122"/>
                <a:ea typeface="仿宋" panose="02010609060101010101" pitchFamily="49" charset="-122"/>
              </a:rPr>
              <a:t>同时中国专利持续增长；</a:t>
            </a:r>
            <a:r>
              <a:rPr lang="en-US" altLang="zh-CN" sz="2175" dirty="0">
                <a:latin typeface="仿宋" panose="02010609060101010101" pitchFamily="49" charset="-122"/>
                <a:ea typeface="仿宋" panose="02010609060101010101" pitchFamily="49" charset="-122"/>
              </a:rPr>
              <a:t>1995</a:t>
            </a:r>
            <a:r>
              <a:rPr lang="zh-CN" altLang="en-US" sz="2175" dirty="0">
                <a:latin typeface="仿宋" panose="02010609060101010101" pitchFamily="49" charset="-122"/>
                <a:ea typeface="仿宋" panose="02010609060101010101" pitchFamily="49" charset="-122"/>
              </a:rPr>
              <a:t>年以来中国在美国申请了</a:t>
            </a:r>
            <a:r>
              <a:rPr lang="en-US" altLang="zh-CN" sz="2175" dirty="0">
                <a:latin typeface="仿宋" panose="02010609060101010101" pitchFamily="49" charset="-122"/>
                <a:ea typeface="仿宋" panose="02010609060101010101" pitchFamily="49" charset="-122"/>
              </a:rPr>
              <a:t>2400</a:t>
            </a:r>
            <a:r>
              <a:rPr lang="zh-CN" altLang="en-US" sz="2175" dirty="0">
                <a:latin typeface="仿宋" panose="02010609060101010101" pitchFamily="49" charset="-122"/>
                <a:ea typeface="仿宋" panose="02010609060101010101" pitchFamily="49" charset="-122"/>
              </a:rPr>
              <a:t>个、在德国申请了</a:t>
            </a:r>
            <a:r>
              <a:rPr lang="en-US" altLang="zh-CN" sz="2175" dirty="0">
                <a:latin typeface="仿宋" panose="02010609060101010101" pitchFamily="49" charset="-122"/>
                <a:ea typeface="仿宋" panose="02010609060101010101" pitchFamily="49" charset="-122"/>
              </a:rPr>
              <a:t>2200</a:t>
            </a:r>
            <a:r>
              <a:rPr lang="zh-CN" altLang="en-US" sz="2175" dirty="0">
                <a:latin typeface="仿宋" panose="02010609060101010101" pitchFamily="49" charset="-122"/>
                <a:ea typeface="仿宋" panose="02010609060101010101" pitchFamily="49" charset="-122"/>
              </a:rPr>
              <a:t>个与咖啡产品和服务有关的专利（咖啡产量每</a:t>
            </a:r>
            <a:r>
              <a:rPr lang="en-US" altLang="zh-CN" sz="2175" dirty="0">
                <a:latin typeface="仿宋" panose="02010609060101010101" pitchFamily="49" charset="-122"/>
                <a:ea typeface="仿宋" panose="02010609060101010101" pitchFamily="49" charset="-122"/>
              </a:rPr>
              <a:t>5</a:t>
            </a:r>
            <a:r>
              <a:rPr lang="zh-CN" altLang="en-US" sz="2175" dirty="0">
                <a:latin typeface="仿宋" panose="02010609060101010101" pitchFamily="49" charset="-122"/>
                <a:ea typeface="仿宋" panose="02010609060101010101" pitchFamily="49" charset="-122"/>
              </a:rPr>
              <a:t>年翻一番）</a:t>
            </a:r>
            <a:endParaRPr lang="en-US" altLang="zh-CN" sz="2175" dirty="0">
              <a:latin typeface="仿宋" panose="02010609060101010101" pitchFamily="49" charset="-122"/>
              <a:ea typeface="仿宋" panose="02010609060101010101" pitchFamily="49" charset="-122"/>
            </a:endParaRPr>
          </a:p>
          <a:p>
            <a:pPr marL="0" indent="0">
              <a:lnSpc>
                <a:spcPct val="120000"/>
              </a:lnSpc>
              <a:buNone/>
            </a:pPr>
            <a:endParaRPr lang="en-US" altLang="zh-CN" sz="1500" dirty="0">
              <a:latin typeface="仿宋" panose="02010609060101010101" pitchFamily="49" charset="-122"/>
              <a:ea typeface="仿宋" panose="02010609060101010101" pitchFamily="49" charset="-122"/>
            </a:endParaRPr>
          </a:p>
          <a:p>
            <a:pPr>
              <a:lnSpc>
                <a:spcPct val="120000"/>
              </a:lnSpc>
              <a:buFont typeface="Arial" panose="020B0604020202020204" pitchFamily="34" charset="0"/>
              <a:buNone/>
            </a:pPr>
            <a:r>
              <a:rPr lang="en-US" altLang="zh-CN" sz="1500" dirty="0">
                <a:latin typeface="仿宋" panose="02010609060101010101" pitchFamily="49" charset="-122"/>
                <a:ea typeface="仿宋" panose="02010609060101010101" pitchFamily="49" charset="-122"/>
              </a:rPr>
              <a:t>               </a:t>
            </a:r>
            <a:r>
              <a:rPr lang="en-US" altLang="zh-CN" sz="1800" i="1" dirty="0">
                <a:latin typeface="仿宋" panose="02010609060101010101" pitchFamily="49" charset="-122"/>
                <a:ea typeface="仿宋" panose="02010609060101010101" pitchFamily="49" charset="-122"/>
              </a:rPr>
              <a:t>             ---《2017</a:t>
            </a:r>
            <a:r>
              <a:rPr lang="zh-CN" altLang="en-US" sz="1800" i="1" dirty="0">
                <a:latin typeface="仿宋" panose="02010609060101010101" pitchFamily="49" charset="-122"/>
                <a:ea typeface="仿宋" panose="02010609060101010101" pitchFamily="49" charset="-122"/>
              </a:rPr>
              <a:t>年世界知识产权报告：全球价值链中的无形资本</a:t>
            </a:r>
            <a:r>
              <a:rPr lang="zh-CN" altLang="zh-CN" sz="1800" i="1" dirty="0">
                <a:latin typeface="仿宋" panose="02010609060101010101" pitchFamily="49" charset="-122"/>
                <a:ea typeface="仿宋" panose="02010609060101010101" pitchFamily="49" charset="-122"/>
              </a:rPr>
              <a:t>》</a:t>
            </a:r>
          </a:p>
        </p:txBody>
      </p:sp>
      <p:sp>
        <p:nvSpPr>
          <p:cNvPr id="10244"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30839714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755576" y="980728"/>
            <a:ext cx="7848872" cy="5328592"/>
          </a:xfrm>
        </p:spPr>
        <p:txBody>
          <a:bodyPr>
            <a:normAutofit/>
          </a:bodyPr>
          <a:lstStyle/>
          <a:p>
            <a:pPr algn="ctr">
              <a:buFont typeface="Arial" panose="020B0604020202020204" pitchFamily="34" charset="0"/>
              <a:buNone/>
            </a:pPr>
            <a:r>
              <a:rPr lang="zh-CN" altLang="en-US" b="1" dirty="0">
                <a:latin typeface="Adobe 黑体 Std R" charset="-122"/>
                <a:ea typeface="Adobe 黑体 Std R" charset="-122"/>
              </a:rPr>
              <a:t>华为对中美两国的意义</a:t>
            </a:r>
            <a:endParaRPr lang="en-US" altLang="zh-CN" b="1" dirty="0">
              <a:latin typeface="Adobe 黑体 Std R" charset="-122"/>
              <a:ea typeface="Adobe 黑体 Std R" charset="-122"/>
            </a:endParaRPr>
          </a:p>
          <a:p>
            <a:pPr algn="ctr">
              <a:buFont typeface="Arial" panose="020B0604020202020204" pitchFamily="34" charset="0"/>
              <a:buNone/>
            </a:pPr>
            <a:endParaRPr lang="en-US" altLang="zh-CN" sz="1125" b="1" dirty="0">
              <a:latin typeface="黑体" panose="02010609060101010101" pitchFamily="49" charset="-122"/>
              <a:ea typeface="黑体" panose="02010609060101010101" pitchFamily="49" charset="-122"/>
            </a:endParaRPr>
          </a:p>
          <a:p>
            <a:pPr>
              <a:lnSpc>
                <a:spcPct val="120000"/>
              </a:lnSpc>
            </a:pPr>
            <a:r>
              <a:rPr lang="zh-CN" altLang="en-US" sz="2175" dirty="0">
                <a:latin typeface="仿宋" panose="02010609060101010101" pitchFamily="49" charset="-122"/>
                <a:ea typeface="仿宋" panose="02010609060101010101" pitchFamily="49" charset="-122"/>
              </a:rPr>
              <a:t>世界进入“战争数字化”时代</a:t>
            </a:r>
            <a:endParaRPr lang="en-US" altLang="zh-CN" sz="2175" dirty="0">
              <a:latin typeface="仿宋" panose="02010609060101010101" pitchFamily="49" charset="-122"/>
              <a:ea typeface="仿宋" panose="02010609060101010101" pitchFamily="49" charset="-122"/>
            </a:endParaRPr>
          </a:p>
          <a:p>
            <a:pPr>
              <a:lnSpc>
                <a:spcPct val="120000"/>
              </a:lnSpc>
            </a:pPr>
            <a:r>
              <a:rPr lang="zh-CN" altLang="en-US" sz="2175" dirty="0">
                <a:latin typeface="仿宋" panose="02010609060101010101" pitchFamily="49" charset="-122"/>
                <a:ea typeface="仿宋" panose="02010609060101010101" pitchFamily="49" charset="-122"/>
              </a:rPr>
              <a:t>美国今天面临的悖论：越是顶级制造业，美国越是在生产环节就越依赖中国，或美国制造业日益空心化已成为安全领域潜藏的风险</a:t>
            </a:r>
            <a:endParaRPr lang="en-US" altLang="zh-CN" sz="2175" dirty="0">
              <a:latin typeface="仿宋" panose="02010609060101010101" pitchFamily="49" charset="-122"/>
              <a:ea typeface="仿宋" panose="02010609060101010101" pitchFamily="49" charset="-122"/>
            </a:endParaRPr>
          </a:p>
          <a:p>
            <a:pPr>
              <a:lnSpc>
                <a:spcPct val="120000"/>
              </a:lnSpc>
            </a:pPr>
            <a:r>
              <a:rPr lang="zh-CN" altLang="en-US" sz="2175" dirty="0">
                <a:latin typeface="仿宋" panose="02010609060101010101" pitchFamily="49" charset="-122"/>
                <a:ea typeface="仿宋" panose="02010609060101010101" pitchFamily="49" charset="-122"/>
              </a:rPr>
              <a:t>就算是引入使用人工智能的机器人士兵，即使美国负责设计和试制，最终量产仍不得不依赖中国</a:t>
            </a:r>
            <a:endParaRPr lang="en-US" altLang="zh-CN" sz="2175" dirty="0">
              <a:latin typeface="仿宋" panose="02010609060101010101" pitchFamily="49" charset="-122"/>
              <a:ea typeface="仿宋" panose="02010609060101010101" pitchFamily="49" charset="-122"/>
            </a:endParaRPr>
          </a:p>
          <a:p>
            <a:pPr>
              <a:lnSpc>
                <a:spcPct val="120000"/>
              </a:lnSpc>
            </a:pPr>
            <a:r>
              <a:rPr lang="zh-CN" altLang="en-US" sz="2175" dirty="0">
                <a:latin typeface="仿宋" panose="02010609060101010101" pitchFamily="49" charset="-122"/>
                <a:ea typeface="仿宋" panose="02010609060101010101" pitchFamily="49" charset="-122"/>
              </a:rPr>
              <a:t>从设计到硬件生产、软件研发和系统构建，华为整合了全部生产环节，这便是华为令人恐惧所在</a:t>
            </a:r>
            <a:endParaRPr lang="en-US" altLang="zh-CN" sz="1500" dirty="0">
              <a:latin typeface="仿宋" panose="02010609060101010101" pitchFamily="49" charset="-122"/>
              <a:ea typeface="仿宋" panose="02010609060101010101" pitchFamily="49" charset="-122"/>
            </a:endParaRPr>
          </a:p>
          <a:p>
            <a:pPr>
              <a:lnSpc>
                <a:spcPct val="120000"/>
              </a:lnSpc>
              <a:buFont typeface="Arial" panose="020B0604020202020204" pitchFamily="34" charset="0"/>
              <a:buNone/>
            </a:pPr>
            <a:r>
              <a:rPr lang="en-US" altLang="zh-CN" sz="1500" dirty="0">
                <a:latin typeface="仿宋" panose="02010609060101010101" pitchFamily="49" charset="-122"/>
                <a:ea typeface="仿宋" panose="02010609060101010101" pitchFamily="49" charset="-122"/>
              </a:rPr>
              <a:t>               </a:t>
            </a:r>
            <a:r>
              <a:rPr lang="en-US" altLang="zh-CN" sz="1800" i="1" dirty="0">
                <a:latin typeface="仿宋" panose="02010609060101010101" pitchFamily="49" charset="-122"/>
                <a:ea typeface="仿宋" panose="02010609060101010101" pitchFamily="49" charset="-122"/>
              </a:rPr>
              <a:t>             </a:t>
            </a:r>
          </a:p>
          <a:p>
            <a:pPr>
              <a:lnSpc>
                <a:spcPct val="120000"/>
              </a:lnSpc>
              <a:buFont typeface="Arial" panose="020B0604020202020204" pitchFamily="34" charset="0"/>
              <a:buNone/>
            </a:pPr>
            <a:r>
              <a:rPr lang="en-US" altLang="zh-CN" sz="1800" i="1" dirty="0">
                <a:latin typeface="仿宋" panose="02010609060101010101" pitchFamily="49" charset="-122"/>
                <a:ea typeface="仿宋" panose="02010609060101010101" pitchFamily="49" charset="-122"/>
              </a:rPr>
              <a:t>         ---</a:t>
            </a:r>
            <a:r>
              <a:rPr lang="zh-CN" altLang="en-US" sz="1800" i="1" dirty="0">
                <a:latin typeface="仿宋" panose="02010609060101010101" pitchFamily="49" charset="-122"/>
                <a:ea typeface="仿宋" panose="02010609060101010101" pitchFamily="49" charset="-122"/>
              </a:rPr>
              <a:t>日本</a:t>
            </a:r>
            <a:r>
              <a:rPr lang="en-US" altLang="zh-CN" sz="1800" i="1" dirty="0">
                <a:latin typeface="仿宋" panose="02010609060101010101" pitchFamily="49" charset="-122"/>
                <a:ea typeface="仿宋" panose="02010609060101010101" pitchFamily="49" charset="-122"/>
              </a:rPr>
              <a:t>《</a:t>
            </a:r>
            <a:r>
              <a:rPr lang="zh-CN" altLang="en-US" sz="1800" i="1" dirty="0">
                <a:latin typeface="仿宋" panose="02010609060101010101" pitchFamily="49" charset="-122"/>
                <a:ea typeface="仿宋" panose="02010609060101010101" pitchFamily="49" charset="-122"/>
              </a:rPr>
              <a:t>钻石</a:t>
            </a:r>
            <a:r>
              <a:rPr lang="zh-CN" altLang="zh-CN" sz="1800" i="1" dirty="0">
                <a:latin typeface="仿宋" panose="02010609060101010101" pitchFamily="49" charset="-122"/>
                <a:ea typeface="仿宋" panose="02010609060101010101" pitchFamily="49" charset="-122"/>
              </a:rPr>
              <a:t>》</a:t>
            </a:r>
            <a:r>
              <a:rPr lang="zh-CN" altLang="en-US" sz="1800" i="1" dirty="0">
                <a:latin typeface="仿宋" panose="02010609060101010101" pitchFamily="49" charset="-122"/>
                <a:ea typeface="仿宋" panose="02010609060101010101" pitchFamily="49" charset="-122"/>
              </a:rPr>
              <a:t>月刊文章“美国恐惧华为的真正原因”</a:t>
            </a:r>
            <a:r>
              <a:rPr lang="en-US" altLang="zh-CN" sz="1800" i="1" dirty="0">
                <a:latin typeface="仿宋" panose="02010609060101010101" pitchFamily="49" charset="-122"/>
                <a:ea typeface="仿宋" panose="02010609060101010101" pitchFamily="49" charset="-122"/>
              </a:rPr>
              <a:t>1/2019</a:t>
            </a:r>
            <a:endParaRPr lang="zh-CN" altLang="zh-CN" sz="1800" i="1" dirty="0">
              <a:latin typeface="仿宋" panose="02010609060101010101" pitchFamily="49" charset="-122"/>
              <a:ea typeface="仿宋" panose="02010609060101010101" pitchFamily="49" charset="-122"/>
            </a:endParaRPr>
          </a:p>
        </p:txBody>
      </p:sp>
      <p:sp>
        <p:nvSpPr>
          <p:cNvPr id="10244"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609766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899592" y="1196752"/>
            <a:ext cx="7560839" cy="5184576"/>
          </a:xfrm>
        </p:spPr>
        <p:txBody>
          <a:bodyPr>
            <a:normAutofit/>
          </a:bodyPr>
          <a:lstStyle/>
          <a:p>
            <a:pPr algn="ctr">
              <a:lnSpc>
                <a:spcPct val="80000"/>
              </a:lnSpc>
              <a:buNone/>
            </a:pPr>
            <a:r>
              <a:rPr lang="zh-CN" altLang="en-US" sz="3600" b="1" dirty="0">
                <a:ea typeface="Adobe 黑体 Std R" charset="-122"/>
              </a:rPr>
              <a:t>石油人民币起航</a:t>
            </a:r>
            <a:endParaRPr lang="en-US" altLang="zh-CN" sz="3600" dirty="0">
              <a:latin typeface="仿宋" panose="02010609060101010101" pitchFamily="49" charset="-122"/>
              <a:ea typeface="仿宋" panose="02010609060101010101" pitchFamily="49" charset="-122"/>
            </a:endParaRPr>
          </a:p>
          <a:p>
            <a:pPr marL="0" indent="0">
              <a:buNone/>
              <a:defRPr/>
            </a:pPr>
            <a:r>
              <a:rPr lang="zh-CN" altLang="en-US" sz="1650" dirty="0">
                <a:latin typeface="仿宋" panose="02010609060101010101" pitchFamily="49" charset="-122"/>
                <a:ea typeface="仿宋" panose="02010609060101010101" pitchFamily="49" charset="-122"/>
              </a:rPr>
              <a:t> </a:t>
            </a:r>
            <a:endParaRPr lang="en-US" altLang="zh-CN" sz="1650" dirty="0">
              <a:latin typeface="仿宋" panose="02010609060101010101" pitchFamily="49" charset="-122"/>
              <a:ea typeface="仿宋" panose="02010609060101010101" pitchFamily="49" charset="-122"/>
            </a:endParaRPr>
          </a:p>
          <a:p>
            <a:pPr>
              <a:lnSpc>
                <a:spcPct val="120000"/>
              </a:lnSpc>
              <a:defRPr/>
            </a:pPr>
            <a:r>
              <a:rPr lang="zh-CN" altLang="en-US" sz="1800" dirty="0">
                <a:latin typeface="仿宋" panose="02010609060101010101" pitchFamily="49" charset="-122"/>
                <a:ea typeface="仿宋" panose="02010609060101010101" pitchFamily="49" charset="-122"/>
              </a:rPr>
              <a:t>中国在</a:t>
            </a:r>
            <a:r>
              <a:rPr lang="en-US" altLang="zh-CN" sz="1800" dirty="0">
                <a:latin typeface="仿宋" panose="02010609060101010101" pitchFamily="49" charset="-122"/>
                <a:ea typeface="仿宋" panose="02010609060101010101" pitchFamily="49" charset="-122"/>
              </a:rPr>
              <a:t>2017</a:t>
            </a:r>
            <a:r>
              <a:rPr lang="zh-CN" altLang="en-US" sz="1800" dirty="0">
                <a:latin typeface="仿宋" panose="02010609060101010101" pitchFamily="49" charset="-122"/>
                <a:ea typeface="仿宋" panose="02010609060101010101" pitchFamily="49" charset="-122"/>
              </a:rPr>
              <a:t>年底推出以人民币定价的原油期货合约：推动人民币国际化</a:t>
            </a:r>
            <a:r>
              <a:rPr lang="en-US" altLang="zh-CN" sz="1800" dirty="0">
                <a:latin typeface="仿宋" panose="02010609060101010101" pitchFamily="49" charset="-122"/>
                <a:ea typeface="仿宋" panose="02010609060101010101" pitchFamily="49" charset="-122"/>
              </a:rPr>
              <a:t>+</a:t>
            </a:r>
            <a:r>
              <a:rPr lang="zh-CN" altLang="en-US" sz="1800" dirty="0">
                <a:latin typeface="仿宋" panose="02010609060101010101" pitchFamily="49" charset="-122"/>
                <a:ea typeface="仿宋" panose="02010609060101010101" pitchFamily="49" charset="-122"/>
              </a:rPr>
              <a:t>保障能源安全</a:t>
            </a:r>
            <a:endParaRPr lang="en-US" altLang="zh-CN" sz="1800" dirty="0">
              <a:latin typeface="仿宋" panose="02010609060101010101" pitchFamily="49" charset="-122"/>
              <a:ea typeface="仿宋" panose="02010609060101010101" pitchFamily="49" charset="-122"/>
            </a:endParaRPr>
          </a:p>
          <a:p>
            <a:pPr>
              <a:lnSpc>
                <a:spcPct val="120000"/>
              </a:lnSpc>
              <a:defRPr/>
            </a:pPr>
            <a:r>
              <a:rPr lang="zh-CN" altLang="en-US" sz="1800" dirty="0">
                <a:latin typeface="仿宋" panose="02010609060101010101" pitchFamily="49" charset="-122"/>
                <a:ea typeface="仿宋" panose="02010609060101010101" pitchFamily="49" charset="-122"/>
              </a:rPr>
              <a:t>俄罗斯收益：削弱美元会减损美国制裁俄罗斯的能力</a:t>
            </a:r>
            <a:endParaRPr lang="en-US" altLang="zh-CN" sz="1800" dirty="0">
              <a:latin typeface="仿宋" panose="02010609060101010101" pitchFamily="49" charset="-122"/>
              <a:ea typeface="仿宋" panose="02010609060101010101" pitchFamily="49" charset="-122"/>
            </a:endParaRPr>
          </a:p>
          <a:p>
            <a:pPr>
              <a:lnSpc>
                <a:spcPct val="120000"/>
              </a:lnSpc>
              <a:defRPr/>
            </a:pPr>
            <a:r>
              <a:rPr lang="zh-CN" altLang="en-US" sz="1800" dirty="0">
                <a:latin typeface="仿宋" panose="02010609060101010101" pitchFamily="49" charset="-122"/>
                <a:ea typeface="仿宋" panose="02010609060101010101" pitchFamily="49" charset="-122"/>
              </a:rPr>
              <a:t>沙特国王萨勒曼</a:t>
            </a:r>
            <a:r>
              <a:rPr lang="en-US" altLang="zh-CN" sz="1800" dirty="0">
                <a:latin typeface="仿宋" panose="02010609060101010101" pitchFamily="49" charset="-122"/>
                <a:ea typeface="仿宋" panose="02010609060101010101" pitchFamily="49" charset="-122"/>
              </a:rPr>
              <a:t>2017</a:t>
            </a:r>
            <a:r>
              <a:rPr lang="zh-CN" altLang="en-US" sz="1800" dirty="0">
                <a:latin typeface="仿宋" panose="02010609060101010101" pitchFamily="49" charset="-122"/>
                <a:ea typeface="仿宋" panose="02010609060101010101" pitchFamily="49" charset="-122"/>
              </a:rPr>
              <a:t>年</a:t>
            </a:r>
            <a:r>
              <a:rPr lang="en-US" altLang="zh-CN" sz="1800" dirty="0">
                <a:latin typeface="仿宋" panose="02010609060101010101" pitchFamily="49" charset="-122"/>
                <a:ea typeface="仿宋" panose="02010609060101010101" pitchFamily="49" charset="-122"/>
              </a:rPr>
              <a:t>10</a:t>
            </a:r>
            <a:r>
              <a:rPr lang="zh-CN" altLang="en-US" sz="1800" dirty="0">
                <a:latin typeface="仿宋" panose="02010609060101010101" pitchFamily="49" charset="-122"/>
                <a:ea typeface="仿宋" panose="02010609060101010101" pitchFamily="49" charset="-122"/>
              </a:rPr>
              <a:t>月访问俄罗斯时石油人民币计划“肯定在议事日程之中”</a:t>
            </a:r>
            <a:endParaRPr lang="en-US" altLang="zh-CN" sz="1800" dirty="0">
              <a:latin typeface="仿宋" panose="02010609060101010101" pitchFamily="49" charset="-122"/>
              <a:ea typeface="仿宋" panose="02010609060101010101" pitchFamily="49" charset="-122"/>
            </a:endParaRPr>
          </a:p>
          <a:p>
            <a:pPr>
              <a:lnSpc>
                <a:spcPct val="120000"/>
              </a:lnSpc>
              <a:defRPr/>
            </a:pPr>
            <a:r>
              <a:rPr lang="zh-CN" altLang="en-US" sz="1800" dirty="0">
                <a:latin typeface="仿宋" panose="02010609060101010101" pitchFamily="49" charset="-122"/>
                <a:ea typeface="仿宋" panose="02010609060101010101" pitchFamily="49" charset="-122"/>
              </a:rPr>
              <a:t>石油人民币的根源在于莫斯科相信西方绝不会将其视为平等伙伴，或乌克兰危机后俄罗斯放弃了</a:t>
            </a:r>
            <a:r>
              <a:rPr lang="en-US" altLang="zh-CN" sz="1800" dirty="0">
                <a:latin typeface="仿宋" panose="02010609060101010101" pitchFamily="49" charset="-122"/>
                <a:ea typeface="仿宋" panose="02010609060101010101" pitchFamily="49" charset="-122"/>
              </a:rPr>
              <a:t>20</a:t>
            </a:r>
            <a:r>
              <a:rPr lang="zh-CN" altLang="en-US" sz="1800" dirty="0">
                <a:latin typeface="仿宋" panose="02010609060101010101" pitchFamily="49" charset="-122"/>
                <a:ea typeface="仿宋" panose="02010609060101010101" pitchFamily="49" charset="-122"/>
              </a:rPr>
              <a:t>多年来融入西方的努力</a:t>
            </a:r>
            <a:endParaRPr lang="en-US" altLang="zh-CN" sz="1800" dirty="0">
              <a:latin typeface="仿宋" panose="02010609060101010101" pitchFamily="49" charset="-122"/>
              <a:ea typeface="仿宋" panose="02010609060101010101" pitchFamily="49" charset="-122"/>
            </a:endParaRPr>
          </a:p>
          <a:p>
            <a:pPr>
              <a:lnSpc>
                <a:spcPct val="120000"/>
              </a:lnSpc>
              <a:defRPr/>
            </a:pPr>
            <a:r>
              <a:rPr lang="zh-CN" altLang="en-US" sz="1800" dirty="0">
                <a:latin typeface="仿宋" panose="02010609060101010101" pitchFamily="49" charset="-122"/>
                <a:ea typeface="仿宋" panose="02010609060101010101" pitchFamily="49" charset="-122"/>
              </a:rPr>
              <a:t>终结美元统治地位或许会成为普京竞选连任的重要筹码</a:t>
            </a:r>
            <a:endParaRPr lang="en-US" altLang="zh-CN" sz="1800" dirty="0">
              <a:latin typeface="仿宋" panose="02010609060101010101" pitchFamily="49" charset="-122"/>
              <a:ea typeface="仿宋" panose="02010609060101010101" pitchFamily="49" charset="-122"/>
            </a:endParaRPr>
          </a:p>
          <a:p>
            <a:pPr marL="0" indent="0">
              <a:lnSpc>
                <a:spcPct val="120000"/>
              </a:lnSpc>
              <a:buNone/>
              <a:defRPr/>
            </a:pPr>
            <a:r>
              <a:rPr lang="en-US" altLang="zh-CN" sz="1800" dirty="0">
                <a:latin typeface="仿宋" panose="02010609060101010101" pitchFamily="49" charset="-122"/>
                <a:ea typeface="仿宋" panose="02010609060101010101" pitchFamily="49" charset="-122"/>
              </a:rPr>
              <a:t>      </a:t>
            </a:r>
            <a:endParaRPr lang="zh-CN" altLang="en-US" sz="1800" dirty="0">
              <a:latin typeface="仿宋" panose="02010609060101010101" pitchFamily="49" charset="-122"/>
              <a:ea typeface="仿宋" panose="02010609060101010101" pitchFamily="49" charset="-122"/>
            </a:endParaRPr>
          </a:p>
          <a:p>
            <a:pPr marL="0" indent="0">
              <a:buNone/>
            </a:pPr>
            <a:r>
              <a:rPr lang="en-US" altLang="zh-CN" sz="1800" i="1" dirty="0">
                <a:latin typeface="仿宋" panose="02010609060101010101" pitchFamily="49" charset="-122"/>
                <a:ea typeface="仿宋" panose="02010609060101010101" pitchFamily="49" charset="-122"/>
              </a:rPr>
              <a:t>              ---《</a:t>
            </a:r>
            <a:r>
              <a:rPr lang="zh-CN" altLang="en-US" sz="1800" i="1" dirty="0">
                <a:latin typeface="仿宋" panose="02010609060101010101" pitchFamily="49" charset="-122"/>
                <a:ea typeface="仿宋" panose="02010609060101010101" pitchFamily="49" charset="-122"/>
              </a:rPr>
              <a:t>今日俄罗斯</a:t>
            </a:r>
            <a:r>
              <a:rPr lang="en-US" altLang="zh-CN" sz="1800" i="1" dirty="0">
                <a:latin typeface="仿宋" panose="02010609060101010101" pitchFamily="49" charset="-122"/>
                <a:ea typeface="仿宋" panose="02010609060101010101" pitchFamily="49" charset="-122"/>
              </a:rPr>
              <a:t>》</a:t>
            </a:r>
            <a:r>
              <a:rPr lang="zh-CN" altLang="en-US" sz="1800" i="1" dirty="0">
                <a:latin typeface="仿宋" panose="02010609060101010101" pitchFamily="49" charset="-122"/>
                <a:ea typeface="仿宋" panose="02010609060101010101" pitchFamily="49" charset="-122"/>
              </a:rPr>
              <a:t>网站</a:t>
            </a:r>
            <a:r>
              <a:rPr lang="en-US" altLang="zh-CN" sz="1800" i="1" dirty="0">
                <a:latin typeface="仿宋" panose="02010609060101010101" pitchFamily="49" charset="-122"/>
                <a:ea typeface="仿宋" panose="02010609060101010101" pitchFamily="49" charset="-122"/>
              </a:rPr>
              <a:t>2017-10-28</a:t>
            </a:r>
            <a:r>
              <a:rPr lang="zh-CN" altLang="en-US" sz="1800" i="1" dirty="0">
                <a:latin typeface="仿宋" panose="02010609060101010101" pitchFamily="49" charset="-122"/>
                <a:ea typeface="仿宋" panose="02010609060101010101" pitchFamily="49" charset="-122"/>
              </a:rPr>
              <a:t>文章：“普京的报复可能是让石油人民币代替石油美元”</a:t>
            </a:r>
            <a:endParaRPr lang="en-US" altLang="zh-CN" sz="1800" i="1" dirty="0">
              <a:latin typeface="仿宋" panose="02010609060101010101" pitchFamily="49" charset="-122"/>
              <a:ea typeface="仿宋" panose="02010609060101010101" pitchFamily="49" charset="-122"/>
            </a:endParaRPr>
          </a:p>
        </p:txBody>
      </p:sp>
      <p:sp>
        <p:nvSpPr>
          <p:cNvPr id="162820"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36659683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a:xfrm>
            <a:off x="539552" y="765175"/>
            <a:ext cx="8229798" cy="863625"/>
          </a:xfrm>
        </p:spPr>
        <p:txBody>
          <a:bodyPr>
            <a:normAutofit/>
          </a:bodyPr>
          <a:lstStyle/>
          <a:p>
            <a:r>
              <a:rPr lang="zh-CN" altLang="zh-CN" sz="4000" b="1" dirty="0">
                <a:latin typeface="微软雅黑" pitchFamily="34" charset="-122"/>
                <a:ea typeface="微软雅黑" pitchFamily="34" charset="-122"/>
              </a:rPr>
              <a:t>美国对华“规锁政策”</a:t>
            </a:r>
            <a:endParaRPr lang="zh-CN" altLang="en-US" sz="4000" b="1" dirty="0">
              <a:latin typeface="微软雅黑" pitchFamily="34" charset="-122"/>
              <a:ea typeface="微软雅黑" pitchFamily="34" charset="-122"/>
            </a:endParaRPr>
          </a:p>
        </p:txBody>
      </p:sp>
      <p:sp>
        <p:nvSpPr>
          <p:cNvPr id="185347" name="Rectangle 3"/>
          <p:cNvSpPr>
            <a:spLocks noGrp="1" noChangeArrowheads="1"/>
          </p:cNvSpPr>
          <p:nvPr>
            <p:ph idx="1"/>
          </p:nvPr>
        </p:nvSpPr>
        <p:spPr>
          <a:xfrm>
            <a:off x="468314" y="1916113"/>
            <a:ext cx="8301036" cy="4465215"/>
          </a:xfrm>
        </p:spPr>
        <p:txBody>
          <a:bodyPr>
            <a:normAutofit/>
          </a:bodyPr>
          <a:lstStyle/>
          <a:p>
            <a:pPr eaLnBrk="1" hangingPunct="1"/>
            <a:endParaRPr lang="en-US" altLang="zh-CN" dirty="0">
              <a:latin typeface="仿宋" pitchFamily="49" charset="-122"/>
              <a:ea typeface="仿宋" pitchFamily="49" charset="-122"/>
            </a:endParaRPr>
          </a:p>
          <a:p>
            <a:pPr>
              <a:lnSpc>
                <a:spcPct val="110000"/>
              </a:lnSpc>
            </a:pPr>
            <a:r>
              <a:rPr lang="zh-CN" altLang="zh-CN" dirty="0">
                <a:latin typeface="仿宋" pitchFamily="49" charset="-122"/>
                <a:ea typeface="仿宋" pitchFamily="49" charset="-122"/>
              </a:rPr>
              <a:t>美国以贸易不平衡为由提出所谓“对等贸易”，威逼中国扩大进口、进一步开放市场</a:t>
            </a:r>
            <a:endParaRPr lang="en-US" altLang="zh-CN" dirty="0">
              <a:latin typeface="仿宋" pitchFamily="49" charset="-122"/>
              <a:ea typeface="仿宋" pitchFamily="49" charset="-122"/>
            </a:endParaRPr>
          </a:p>
          <a:p>
            <a:pPr>
              <a:lnSpc>
                <a:spcPct val="110000"/>
              </a:lnSpc>
            </a:pPr>
            <a:r>
              <a:rPr lang="zh-CN" altLang="zh-CN" dirty="0">
                <a:latin typeface="仿宋" pitchFamily="49" charset="-122"/>
                <a:ea typeface="仿宋" pitchFamily="49" charset="-122"/>
              </a:rPr>
              <a:t>美国是要在技术上压制和防范中国，固化自身在科技上的垄断或竞争优势</a:t>
            </a:r>
            <a:endParaRPr lang="zh-CN" altLang="en-US" dirty="0">
              <a:latin typeface="仿宋" pitchFamily="49" charset="-122"/>
              <a:ea typeface="仿宋" pitchFamily="49" charset="-122"/>
            </a:endParaRPr>
          </a:p>
          <a:p>
            <a:pPr>
              <a:lnSpc>
                <a:spcPct val="110000"/>
              </a:lnSpc>
            </a:pPr>
            <a:r>
              <a:rPr lang="zh-CN" altLang="zh-CN" dirty="0">
                <a:latin typeface="仿宋" pitchFamily="49" charset="-122"/>
                <a:ea typeface="仿宋" pitchFamily="49" charset="-122"/>
              </a:rPr>
              <a:t>美国想要通过重新塑造国际制度以求规范和约束中国</a:t>
            </a:r>
            <a:endParaRPr lang="en-US" altLang="zh-CN" dirty="0">
              <a:latin typeface="仿宋" pitchFamily="49" charset="-122"/>
              <a:ea typeface="仿宋" pitchFamily="49" charset="-122"/>
            </a:endParaRPr>
          </a:p>
        </p:txBody>
      </p:sp>
    </p:spTree>
    <p:extLst>
      <p:ext uri="{BB962C8B-B14F-4D97-AF65-F5344CB8AC3E}">
        <p14:creationId xmlns:p14="http://schemas.microsoft.com/office/powerpoint/2010/main" val="16851259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a:xfrm>
            <a:off x="539552" y="765175"/>
            <a:ext cx="8229798" cy="863625"/>
          </a:xfrm>
        </p:spPr>
        <p:txBody>
          <a:bodyPr>
            <a:normAutofit/>
          </a:bodyPr>
          <a:lstStyle/>
          <a:p>
            <a:r>
              <a:rPr lang="zh-CN" altLang="zh-CN" sz="4000" b="1" dirty="0">
                <a:latin typeface="微软雅黑" pitchFamily="34" charset="-122"/>
                <a:ea typeface="微软雅黑" pitchFamily="34" charset="-122"/>
              </a:rPr>
              <a:t>中美关系未来演变</a:t>
            </a:r>
            <a:r>
              <a:rPr lang="zh-CN" altLang="en-US" sz="4000" b="1" dirty="0">
                <a:latin typeface="微软雅黑" pitchFamily="34" charset="-122"/>
                <a:ea typeface="微软雅黑" pitchFamily="34" charset="-122"/>
              </a:rPr>
              <a:t>的</a:t>
            </a:r>
            <a:r>
              <a:rPr lang="zh-CN" altLang="zh-CN" sz="4000" b="1" dirty="0">
                <a:latin typeface="微软雅黑" pitchFamily="34" charset="-122"/>
                <a:ea typeface="微软雅黑" pitchFamily="34" charset="-122"/>
              </a:rPr>
              <a:t>四种可能情景</a:t>
            </a:r>
            <a:endParaRPr lang="zh-CN" altLang="en-US" sz="4000" b="1" dirty="0">
              <a:latin typeface="微软雅黑" pitchFamily="34" charset="-122"/>
              <a:ea typeface="微软雅黑" pitchFamily="34" charset="-122"/>
            </a:endParaRPr>
          </a:p>
        </p:txBody>
      </p:sp>
      <p:sp>
        <p:nvSpPr>
          <p:cNvPr id="185347" name="Rectangle 3"/>
          <p:cNvSpPr>
            <a:spLocks noGrp="1" noChangeArrowheads="1"/>
          </p:cNvSpPr>
          <p:nvPr>
            <p:ph idx="1"/>
          </p:nvPr>
        </p:nvSpPr>
        <p:spPr>
          <a:xfrm>
            <a:off x="323528" y="2204864"/>
            <a:ext cx="8568952" cy="4392488"/>
          </a:xfrm>
        </p:spPr>
        <p:txBody>
          <a:bodyPr>
            <a:normAutofit fontScale="62500" lnSpcReduction="20000"/>
          </a:bodyPr>
          <a:lstStyle/>
          <a:p>
            <a:pPr eaLnBrk="1" hangingPunct="1"/>
            <a:endParaRPr lang="en-US" altLang="zh-CN" dirty="0">
              <a:latin typeface="仿宋" pitchFamily="49" charset="-122"/>
              <a:ea typeface="仿宋" pitchFamily="49" charset="-122"/>
            </a:endParaRPr>
          </a:p>
          <a:p>
            <a:pPr>
              <a:lnSpc>
                <a:spcPct val="120000"/>
              </a:lnSpc>
            </a:pPr>
            <a:r>
              <a:rPr lang="zh-CN" altLang="zh-CN" dirty="0">
                <a:latin typeface="仿宋" pitchFamily="49" charset="-122"/>
                <a:ea typeface="仿宋" pitchFamily="49" charset="-122"/>
              </a:rPr>
              <a:t>中美经过一个时期的反复贸易摩擦，中国的“让利不让理”对策总体获得成功</a:t>
            </a:r>
            <a:r>
              <a:rPr lang="zh-CN" altLang="en-US" dirty="0">
                <a:latin typeface="仿宋" pitchFamily="49" charset="-122"/>
                <a:ea typeface="仿宋" pitchFamily="49" charset="-122"/>
              </a:rPr>
              <a:t>，</a:t>
            </a:r>
            <a:r>
              <a:rPr lang="zh-CN" altLang="zh-CN" dirty="0">
                <a:latin typeface="仿宋" pitchFamily="49" charset="-122"/>
                <a:ea typeface="仿宋" pitchFamily="49" charset="-122"/>
              </a:rPr>
              <a:t>整个国际经济关系大体上恢复到特朗普上台前的状态</a:t>
            </a:r>
            <a:endParaRPr lang="en-US" altLang="zh-CN" dirty="0">
              <a:latin typeface="仿宋" pitchFamily="49" charset="-122"/>
              <a:ea typeface="仿宋" pitchFamily="49" charset="-122"/>
            </a:endParaRPr>
          </a:p>
          <a:p>
            <a:pPr>
              <a:lnSpc>
                <a:spcPct val="120000"/>
              </a:lnSpc>
            </a:pPr>
            <a:r>
              <a:rPr lang="zh-CN" altLang="zh-CN" dirty="0">
                <a:latin typeface="仿宋" pitchFamily="49" charset="-122"/>
                <a:ea typeface="仿宋" pitchFamily="49" charset="-122"/>
              </a:rPr>
              <a:t>中国与美欧日等发达经济体以及主要新兴经济体经过多轮谈判和政策协调，在兼顾多方利益诉求的基础上完成了对</a:t>
            </a:r>
            <a:r>
              <a:rPr lang="en-US" altLang="zh-CN" dirty="0">
                <a:latin typeface="仿宋" pitchFamily="49" charset="-122"/>
                <a:ea typeface="仿宋" pitchFamily="49" charset="-122"/>
              </a:rPr>
              <a:t>WTO</a:t>
            </a:r>
            <a:r>
              <a:rPr lang="zh-CN" altLang="zh-CN" dirty="0">
                <a:latin typeface="仿宋" pitchFamily="49" charset="-122"/>
                <a:ea typeface="仿宋" pitchFamily="49" charset="-122"/>
              </a:rPr>
              <a:t>框架的升级与拓展</a:t>
            </a:r>
            <a:endParaRPr lang="en-US" altLang="zh-CN" dirty="0">
              <a:latin typeface="仿宋" pitchFamily="49" charset="-122"/>
              <a:ea typeface="仿宋" pitchFamily="49" charset="-122"/>
            </a:endParaRPr>
          </a:p>
          <a:p>
            <a:pPr>
              <a:lnSpc>
                <a:spcPct val="120000"/>
              </a:lnSpc>
            </a:pPr>
            <a:r>
              <a:rPr lang="zh-CN" altLang="zh-CN" dirty="0">
                <a:latin typeface="仿宋" pitchFamily="49" charset="-122"/>
                <a:ea typeface="仿宋" pitchFamily="49" charset="-122"/>
              </a:rPr>
              <a:t>国际政治经济舞台上的主要博弈者之间没能成功实现</a:t>
            </a:r>
            <a:r>
              <a:rPr lang="en-US" altLang="zh-CN" dirty="0">
                <a:latin typeface="仿宋" pitchFamily="49" charset="-122"/>
                <a:ea typeface="仿宋" pitchFamily="49" charset="-122"/>
              </a:rPr>
              <a:t>WTO</a:t>
            </a:r>
            <a:r>
              <a:rPr lang="zh-CN" altLang="zh-CN" dirty="0">
                <a:latin typeface="仿宋" pitchFamily="49" charset="-122"/>
                <a:ea typeface="仿宋" pitchFamily="49" charset="-122"/>
              </a:rPr>
              <a:t>框架的升级与拓展，同时以美国为首的发达国家也没能就如何与中国打交道求得共识</a:t>
            </a:r>
            <a:endParaRPr lang="en-US" altLang="zh-CN" dirty="0">
              <a:latin typeface="仿宋" pitchFamily="49" charset="-122"/>
              <a:ea typeface="仿宋" pitchFamily="49" charset="-122"/>
            </a:endParaRPr>
          </a:p>
          <a:p>
            <a:pPr>
              <a:lnSpc>
                <a:spcPct val="120000"/>
              </a:lnSpc>
            </a:pPr>
            <a:r>
              <a:rPr lang="zh-CN" altLang="zh-CN" dirty="0">
                <a:latin typeface="仿宋" pitchFamily="49" charset="-122"/>
                <a:ea typeface="仿宋" pitchFamily="49" charset="-122"/>
              </a:rPr>
              <a:t>在中国和美欧日之间无法达成兼顾各方核心诉求的“现代化”版</a:t>
            </a:r>
            <a:r>
              <a:rPr lang="en-US" altLang="zh-CN" dirty="0">
                <a:latin typeface="仿宋" pitchFamily="49" charset="-122"/>
                <a:ea typeface="仿宋" pitchFamily="49" charset="-122"/>
              </a:rPr>
              <a:t>WTO</a:t>
            </a:r>
            <a:r>
              <a:rPr lang="zh-CN" altLang="zh-CN" dirty="0">
                <a:latin typeface="仿宋" pitchFamily="49" charset="-122"/>
                <a:ea typeface="仿宋" pitchFamily="49" charset="-122"/>
              </a:rPr>
              <a:t>多边体制条件下，后者联合起来“另起炉灶”，包括重启太平洋伙伴关系协定（</a:t>
            </a:r>
            <a:r>
              <a:rPr lang="en-US" altLang="zh-CN" dirty="0">
                <a:latin typeface="仿宋" pitchFamily="49" charset="-122"/>
                <a:ea typeface="仿宋" pitchFamily="49" charset="-122"/>
              </a:rPr>
              <a:t>TPP</a:t>
            </a:r>
            <a:r>
              <a:rPr lang="zh-CN" altLang="zh-CN" dirty="0">
                <a:latin typeface="仿宋" pitchFamily="49" charset="-122"/>
                <a:ea typeface="仿宋" pitchFamily="49" charset="-122"/>
              </a:rPr>
              <a:t>）与跨大西洋贸易与投资伙伴关系协定（</a:t>
            </a:r>
            <a:r>
              <a:rPr lang="en-US" altLang="zh-CN" dirty="0">
                <a:latin typeface="仿宋" pitchFamily="49" charset="-122"/>
                <a:ea typeface="仿宋" pitchFamily="49" charset="-122"/>
              </a:rPr>
              <a:t>TTIP</a:t>
            </a:r>
            <a:r>
              <a:rPr lang="zh-CN" altLang="zh-CN" dirty="0">
                <a:latin typeface="仿宋" pitchFamily="49" charset="-122"/>
                <a:ea typeface="仿宋" pitchFamily="49" charset="-122"/>
              </a:rPr>
              <a:t>）谈判并最终达成协议，抑或让某些现存机制（如</a:t>
            </a:r>
            <a:r>
              <a:rPr lang="en-US" altLang="zh-CN" dirty="0">
                <a:latin typeface="仿宋" pitchFamily="49" charset="-122"/>
                <a:ea typeface="仿宋" pitchFamily="49" charset="-122"/>
              </a:rPr>
              <a:t>OECD</a:t>
            </a:r>
            <a:r>
              <a:rPr lang="zh-CN" altLang="zh-CN" dirty="0">
                <a:latin typeface="仿宋" pitchFamily="49" charset="-122"/>
                <a:ea typeface="仿宋" pitchFamily="49" charset="-122"/>
              </a:rPr>
              <a:t>或</a:t>
            </a:r>
            <a:r>
              <a:rPr lang="en-US" altLang="zh-CN" dirty="0">
                <a:latin typeface="仿宋" pitchFamily="49" charset="-122"/>
                <a:ea typeface="仿宋" pitchFamily="49" charset="-122"/>
              </a:rPr>
              <a:t>G7</a:t>
            </a:r>
            <a:r>
              <a:rPr lang="zh-CN" altLang="zh-CN" dirty="0">
                <a:latin typeface="仿宋" pitchFamily="49" charset="-122"/>
                <a:ea typeface="仿宋" pitchFamily="49" charset="-122"/>
              </a:rPr>
              <a:t>）担起</a:t>
            </a:r>
            <a:r>
              <a:rPr lang="en-US" altLang="zh-CN" dirty="0">
                <a:latin typeface="仿宋" pitchFamily="49" charset="-122"/>
                <a:ea typeface="仿宋" pitchFamily="49" charset="-122"/>
              </a:rPr>
              <a:t>“</a:t>
            </a:r>
            <a:r>
              <a:rPr lang="zh-CN" altLang="zh-CN" dirty="0">
                <a:latin typeface="仿宋" pitchFamily="49" charset="-122"/>
                <a:ea typeface="仿宋" pitchFamily="49" charset="-122"/>
              </a:rPr>
              <a:t>高水平</a:t>
            </a:r>
            <a:r>
              <a:rPr lang="en-US" altLang="zh-CN" dirty="0">
                <a:latin typeface="仿宋" pitchFamily="49" charset="-122"/>
                <a:ea typeface="仿宋" pitchFamily="49" charset="-122"/>
              </a:rPr>
              <a:t>”</a:t>
            </a:r>
            <a:r>
              <a:rPr lang="zh-CN" altLang="zh-CN" dirty="0">
                <a:latin typeface="仿宋" pitchFamily="49" charset="-122"/>
                <a:ea typeface="仿宋" pitchFamily="49" charset="-122"/>
              </a:rPr>
              <a:t>的</a:t>
            </a:r>
            <a:r>
              <a:rPr lang="en-US" altLang="zh-CN" dirty="0">
                <a:latin typeface="仿宋" pitchFamily="49" charset="-122"/>
                <a:ea typeface="仿宋" pitchFamily="49" charset="-122"/>
              </a:rPr>
              <a:t>“</a:t>
            </a:r>
            <a:r>
              <a:rPr lang="zh-CN" altLang="zh-CN" dirty="0">
                <a:latin typeface="仿宋" pitchFamily="49" charset="-122"/>
                <a:ea typeface="仿宋" pitchFamily="49" charset="-122"/>
              </a:rPr>
              <a:t>现代化</a:t>
            </a:r>
            <a:r>
              <a:rPr lang="en-US" altLang="zh-CN" dirty="0">
                <a:latin typeface="仿宋" pitchFamily="49" charset="-122"/>
                <a:ea typeface="仿宋" pitchFamily="49" charset="-122"/>
              </a:rPr>
              <a:t>”</a:t>
            </a:r>
            <a:r>
              <a:rPr lang="zh-CN" altLang="zh-CN" dirty="0">
                <a:latin typeface="仿宋" pitchFamily="49" charset="-122"/>
                <a:ea typeface="仿宋" pitchFamily="49" charset="-122"/>
              </a:rPr>
              <a:t>经贸多边机制的功能</a:t>
            </a:r>
            <a:endParaRPr lang="en-US" altLang="zh-CN" dirty="0">
              <a:latin typeface="仿宋" pitchFamily="49" charset="-122"/>
              <a:ea typeface="仿宋" pitchFamily="49" charset="-122"/>
            </a:endParaRPr>
          </a:p>
        </p:txBody>
      </p:sp>
    </p:spTree>
    <p:extLst>
      <p:ext uri="{BB962C8B-B14F-4D97-AF65-F5344CB8AC3E}">
        <p14:creationId xmlns:p14="http://schemas.microsoft.com/office/powerpoint/2010/main" val="9226346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a:xfrm>
            <a:off x="539552" y="765175"/>
            <a:ext cx="8229798" cy="863625"/>
          </a:xfrm>
        </p:spPr>
        <p:txBody>
          <a:bodyPr>
            <a:normAutofit fontScale="90000"/>
          </a:bodyPr>
          <a:lstStyle/>
          <a:p>
            <a:r>
              <a:rPr lang="zh-CN" altLang="en-US" sz="4000" b="1" dirty="0">
                <a:latin typeface="微软雅黑" pitchFamily="34" charset="-122"/>
                <a:ea typeface="微软雅黑" pitchFamily="34" charset="-122"/>
              </a:rPr>
              <a:t>针对</a:t>
            </a:r>
            <a:r>
              <a:rPr lang="zh-CN" altLang="zh-CN" sz="4000" b="1" dirty="0">
                <a:latin typeface="微软雅黑" pitchFamily="34" charset="-122"/>
                <a:ea typeface="微软雅黑" pitchFamily="34" charset="-122"/>
              </a:rPr>
              <a:t>美国对华“规锁政策”</a:t>
            </a:r>
            <a:r>
              <a:rPr lang="zh-CN" altLang="en-US" sz="4000" b="1" dirty="0">
                <a:latin typeface="微软雅黑" pitchFamily="34" charset="-122"/>
                <a:ea typeface="微软雅黑" pitchFamily="34" charset="-122"/>
              </a:rPr>
              <a:t>的应对策略</a:t>
            </a:r>
          </a:p>
        </p:txBody>
      </p:sp>
      <p:sp>
        <p:nvSpPr>
          <p:cNvPr id="185347" name="Rectangle 3"/>
          <p:cNvSpPr>
            <a:spLocks noGrp="1" noChangeArrowheads="1"/>
          </p:cNvSpPr>
          <p:nvPr>
            <p:ph idx="1"/>
          </p:nvPr>
        </p:nvSpPr>
        <p:spPr>
          <a:xfrm>
            <a:off x="468314" y="1916113"/>
            <a:ext cx="8301036" cy="4465215"/>
          </a:xfrm>
        </p:spPr>
        <p:txBody>
          <a:bodyPr>
            <a:normAutofit fontScale="55000" lnSpcReduction="20000"/>
          </a:bodyPr>
          <a:lstStyle/>
          <a:p>
            <a:pPr eaLnBrk="1" hangingPunct="1"/>
            <a:endParaRPr lang="en-US" altLang="zh-CN" dirty="0">
              <a:latin typeface="仿宋" pitchFamily="49" charset="-122"/>
              <a:ea typeface="仿宋" pitchFamily="49" charset="-122"/>
            </a:endParaRPr>
          </a:p>
          <a:p>
            <a:pPr>
              <a:lnSpc>
                <a:spcPct val="110000"/>
              </a:lnSpc>
            </a:pPr>
            <a:r>
              <a:rPr lang="zh-CN" altLang="zh-CN" dirty="0">
                <a:latin typeface="仿宋" pitchFamily="49" charset="-122"/>
                <a:ea typeface="仿宋" pitchFamily="49" charset="-122"/>
              </a:rPr>
              <a:t>比较而言，在以上四种情景中，对我国最不利的是情景四，出现可能性最大的是情景三和情景二，最理想的是情景一，次优为情景二</a:t>
            </a:r>
            <a:endParaRPr lang="en-US" altLang="zh-CN" dirty="0">
              <a:latin typeface="仿宋" pitchFamily="49" charset="-122"/>
              <a:ea typeface="仿宋" pitchFamily="49" charset="-122"/>
            </a:endParaRPr>
          </a:p>
          <a:p>
            <a:pPr>
              <a:lnSpc>
                <a:spcPct val="110000"/>
              </a:lnSpc>
            </a:pPr>
            <a:r>
              <a:rPr lang="zh-CN" altLang="zh-CN" dirty="0">
                <a:latin typeface="仿宋" pitchFamily="49" charset="-122"/>
                <a:ea typeface="仿宋" pitchFamily="49" charset="-122"/>
              </a:rPr>
              <a:t>情景一虽然理想但出现的现实可能性不大。情景三虽然总体上会对我国福利帯来负面影响，但与情景四比还是两害之中的轻者</a:t>
            </a:r>
            <a:endParaRPr lang="en-US" altLang="zh-CN" dirty="0">
              <a:latin typeface="仿宋" pitchFamily="49" charset="-122"/>
              <a:ea typeface="仿宋" pitchFamily="49" charset="-122"/>
            </a:endParaRPr>
          </a:p>
          <a:p>
            <a:pPr>
              <a:lnSpc>
                <a:spcPct val="110000"/>
              </a:lnSpc>
            </a:pPr>
            <a:r>
              <a:rPr lang="zh-CN" altLang="zh-CN" dirty="0">
                <a:latin typeface="仿宋" pitchFamily="49" charset="-122"/>
                <a:ea typeface="仿宋" pitchFamily="49" charset="-122"/>
              </a:rPr>
              <a:t>在综合考虑可能性和重要性之后，情景二应成为我方努力争取的现实目标。需要强调的是，在使情景二成为现实的过程中，我们尚需付出持续而且艰辛的谈判努力，同时对难免出现的负面影响有充分的估计和准备</a:t>
            </a:r>
          </a:p>
          <a:p>
            <a:pPr>
              <a:lnSpc>
                <a:spcPct val="110000"/>
              </a:lnSpc>
            </a:pPr>
            <a:r>
              <a:rPr lang="zh-CN" altLang="zh-CN" dirty="0">
                <a:latin typeface="仿宋" pitchFamily="49" charset="-122"/>
                <a:ea typeface="仿宋" pitchFamily="49" charset="-122"/>
              </a:rPr>
              <a:t>中国的应对之策的原则为趋利避害，当务之急是防止情景四发生。</a:t>
            </a:r>
            <a:endParaRPr lang="en-US" altLang="zh-CN" dirty="0">
              <a:latin typeface="仿宋" pitchFamily="49" charset="-122"/>
              <a:ea typeface="仿宋" pitchFamily="49" charset="-122"/>
            </a:endParaRPr>
          </a:p>
          <a:p>
            <a:pPr>
              <a:lnSpc>
                <a:spcPct val="110000"/>
              </a:lnSpc>
            </a:pPr>
            <a:r>
              <a:rPr lang="zh-CN" altLang="zh-CN" dirty="0">
                <a:latin typeface="仿宋" pitchFamily="49" charset="-122"/>
                <a:ea typeface="仿宋" pitchFamily="49" charset="-122"/>
              </a:rPr>
              <a:t>避免情景四变成现实的关键，从国内来说就是自主有序深化改革开放，特别是要进一步优化市场与政府的关系，对外则在于巩固和拓展与外部世界的利益汇合点与交集，尤其是要通过实施共同但有区别的政策以有效瓦解美欧日联手规锁中国的努力，积极稳妥高效精准地推进“一带一路”建设</a:t>
            </a:r>
            <a:endParaRPr lang="en-US" altLang="zh-CN" dirty="0">
              <a:latin typeface="仿宋" pitchFamily="49" charset="-122"/>
              <a:ea typeface="仿宋" pitchFamily="49" charset="-122"/>
            </a:endParaRPr>
          </a:p>
          <a:p>
            <a:pPr>
              <a:lnSpc>
                <a:spcPct val="110000"/>
              </a:lnSpc>
            </a:pPr>
            <a:r>
              <a:rPr lang="zh-CN" altLang="zh-CN" dirty="0">
                <a:latin typeface="仿宋" pitchFamily="49" charset="-122"/>
                <a:ea typeface="仿宋" pitchFamily="49" charset="-122"/>
              </a:rPr>
              <a:t>就国家与地区的顺序而言，日本和欧洲应为我方在制订政策时的优先选项。近来特朗普出国内政治的考虑在贸易问题上对日欧压力不减，这在某种意义上是我们改善中日边关系和提升东北亚合作制度化水平的一个机会窗</a:t>
            </a:r>
            <a:r>
              <a:rPr lang="zh-CN" altLang="en-US" dirty="0">
                <a:latin typeface="仿宋" pitchFamily="49" charset="-122"/>
                <a:ea typeface="仿宋" pitchFamily="49" charset="-122"/>
              </a:rPr>
              <a:t>口</a:t>
            </a:r>
            <a:endParaRPr lang="en-US" altLang="zh-CN" dirty="0">
              <a:latin typeface="仿宋" pitchFamily="49" charset="-122"/>
              <a:ea typeface="仿宋" pitchFamily="49" charset="-122"/>
            </a:endParaRPr>
          </a:p>
        </p:txBody>
      </p:sp>
    </p:spTree>
    <p:extLst>
      <p:ext uri="{BB962C8B-B14F-4D97-AF65-F5344CB8AC3E}">
        <p14:creationId xmlns:p14="http://schemas.microsoft.com/office/powerpoint/2010/main" val="32052351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539552" y="1196752"/>
            <a:ext cx="8208912" cy="5472608"/>
          </a:xfrm>
        </p:spPr>
        <p:txBody>
          <a:bodyPr>
            <a:normAutofit fontScale="77500" lnSpcReduction="20000"/>
          </a:bodyPr>
          <a:lstStyle/>
          <a:p>
            <a:pPr algn="ctr">
              <a:buNone/>
            </a:pPr>
            <a:r>
              <a:rPr lang="zh-CN" altLang="en-US" sz="3825" b="1" dirty="0">
                <a:ea typeface="Adobe 黑体 Std R" charset="-122"/>
                <a:sym typeface="+mn-ea"/>
              </a:rPr>
              <a:t>习近平主席：对外开放四大举措（一）</a:t>
            </a:r>
            <a:endParaRPr lang="en-US" altLang="zh-CN" sz="3825" b="1" dirty="0">
              <a:ea typeface="Adobe 黑体 Std R" charset="-122"/>
            </a:endParaRPr>
          </a:p>
          <a:p>
            <a:pPr>
              <a:buFont typeface="Arial" panose="020B0604020202020204" pitchFamily="34" charset="0"/>
              <a:buNone/>
            </a:pPr>
            <a:endParaRPr lang="en-US" altLang="zh-CN" sz="2700" dirty="0"/>
          </a:p>
          <a:p>
            <a:pPr>
              <a:lnSpc>
                <a:spcPct val="120000"/>
              </a:lnSpc>
            </a:pPr>
            <a:r>
              <a:rPr lang="zh-CN" altLang="en-US" sz="2700" dirty="0">
                <a:latin typeface="仿宋" panose="02010609060101010101" pitchFamily="49" charset="-122"/>
                <a:ea typeface="仿宋" panose="02010609060101010101" pitchFamily="49" charset="-122"/>
              </a:rPr>
              <a:t>第一，大幅度放宽市场准入。在服务业特别是金融业方面，去年年底宣布的放宽银行、证券、保险行业外资股比限制的重大措施要确保落地，同时要加快保险行业开放进程，放宽外资金融机构设立限制，扩大外资金融机构在华业务范围，拓宽中外金融市场合作领域。在制造业方面，目前已基本开放，保留限制的主要是汽车、船舶、飞机等少数行业，现在这些行业已经具备开放基础，下一步要尽快放宽外资股比限制特别是汽车行业外资限制</a:t>
            </a:r>
          </a:p>
          <a:p>
            <a:pPr>
              <a:lnSpc>
                <a:spcPct val="120000"/>
              </a:lnSpc>
            </a:pPr>
            <a:r>
              <a:rPr lang="zh-CN" altLang="en-US" sz="2700" dirty="0">
                <a:latin typeface="仿宋" panose="02010609060101010101" pitchFamily="49" charset="-122"/>
                <a:ea typeface="仿宋" panose="02010609060101010101" pitchFamily="49" charset="-122"/>
              </a:rPr>
              <a:t>第二，创造更有吸引力的投资环境。我们将加强同国际经贸规则对接，增强透明度，强化产权保护，坚持依法办事，鼓励竞争、反对垄断。今年</a:t>
            </a:r>
            <a:r>
              <a:rPr lang="en-US" altLang="zh-CN" sz="2700" dirty="0">
                <a:latin typeface="仿宋" panose="02010609060101010101" pitchFamily="49" charset="-122"/>
                <a:ea typeface="仿宋" panose="02010609060101010101" pitchFamily="49" charset="-122"/>
              </a:rPr>
              <a:t>3</a:t>
            </a:r>
            <a:r>
              <a:rPr lang="zh-CN" altLang="en-US" sz="2700" dirty="0">
                <a:latin typeface="仿宋" panose="02010609060101010101" pitchFamily="49" charset="-122"/>
                <a:ea typeface="仿宋" panose="02010609060101010101" pitchFamily="49" charset="-122"/>
              </a:rPr>
              <a:t>月组建国家市场监督管理总局等新机构，对现有政府机构作出大幅度调整，坚决破除制约使市场在资源配置中起决定性作用、更好发挥政府作用的体制机制弊端。今年上半年，我们将完成修订外商投资负面清单工作，全面落实准入前国民待遇加负面清单管理制度</a:t>
            </a:r>
          </a:p>
          <a:p>
            <a:pPr marL="0" indent="0">
              <a:lnSpc>
                <a:spcPct val="120000"/>
              </a:lnSpc>
              <a:buNone/>
            </a:pPr>
            <a:endParaRPr lang="zh-CN" altLang="en-US" sz="2700" i="1" dirty="0">
              <a:latin typeface="仿宋" panose="02010609060101010101" pitchFamily="49" charset="-122"/>
              <a:ea typeface="仿宋" panose="02010609060101010101" pitchFamily="49" charset="-122"/>
            </a:endParaRPr>
          </a:p>
        </p:txBody>
      </p:sp>
      <p:sp>
        <p:nvSpPr>
          <p:cNvPr id="209924"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8011024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395536" y="908720"/>
            <a:ext cx="8424936" cy="5688632"/>
          </a:xfrm>
        </p:spPr>
        <p:txBody>
          <a:bodyPr>
            <a:normAutofit fontScale="70000" lnSpcReduction="20000"/>
          </a:bodyPr>
          <a:lstStyle/>
          <a:p>
            <a:pPr algn="ctr">
              <a:buNone/>
            </a:pPr>
            <a:r>
              <a:rPr lang="zh-CN" altLang="en-US" sz="3825" b="1" dirty="0">
                <a:ea typeface="Adobe 黑体 Std R" charset="-122"/>
                <a:sym typeface="+mn-ea"/>
              </a:rPr>
              <a:t>对外开放四大举措（二）</a:t>
            </a:r>
            <a:endParaRPr lang="en-US" altLang="zh-CN" sz="3825" b="1" dirty="0">
              <a:ea typeface="Adobe 黑体 Std R" charset="-122"/>
            </a:endParaRPr>
          </a:p>
          <a:p>
            <a:pPr>
              <a:buFont typeface="Arial" panose="020B0604020202020204" pitchFamily="34" charset="0"/>
              <a:buNone/>
            </a:pPr>
            <a:endParaRPr lang="en-US" altLang="zh-CN" sz="2700" dirty="0"/>
          </a:p>
          <a:p>
            <a:pPr>
              <a:lnSpc>
                <a:spcPct val="120000"/>
              </a:lnSpc>
            </a:pPr>
            <a:r>
              <a:rPr lang="zh-CN" altLang="en-US" sz="2900" dirty="0">
                <a:latin typeface="仿宋" panose="02010609060101010101" pitchFamily="49" charset="-122"/>
                <a:ea typeface="仿宋" panose="02010609060101010101" pitchFamily="49" charset="-122"/>
              </a:rPr>
              <a:t>第三，加强知识产权保护。这是完善产权保护制度最重要的内容，也是提高中国经济竞争力最大的激励。今年将重新组建国家知识产权局，完善加大执法力度，把违法成本显著提上去，把法律威慑作用充分发挥出来。鼓励中外企业开展正常技术交流合作，保护在华外资企业合法知识产权。同时我们希望外国政府加强对中国知识产权的保护</a:t>
            </a:r>
          </a:p>
          <a:p>
            <a:pPr>
              <a:lnSpc>
                <a:spcPct val="120000"/>
              </a:lnSpc>
            </a:pPr>
            <a:r>
              <a:rPr lang="zh-CN" altLang="en-US" sz="2900" dirty="0">
                <a:latin typeface="仿宋" panose="02010609060101010101" pitchFamily="49" charset="-122"/>
                <a:ea typeface="仿宋" panose="02010609060101010101" pitchFamily="49" charset="-122"/>
              </a:rPr>
              <a:t>第四，主动扩大进口。内需是中国经济发展的基本动力，也是满足人民日益增长的美好生活需要的必然要求。中国不以追求贸易顺差为目标，真诚希望扩大进口，促进经常项目收支平衡。今年我们将相当幅度降低汽车进口关税，同时降低部分其他产品进口关税，努力增加人民群众需求比较集中的特色优势产品进口，加快加入世界贸易组织</a:t>
            </a:r>
            <a:r>
              <a:rPr lang="en-US" altLang="zh-CN" sz="2900" dirty="0">
                <a:latin typeface="仿宋" panose="02010609060101010101" pitchFamily="49" charset="-122"/>
                <a:ea typeface="仿宋" panose="02010609060101010101" pitchFamily="49" charset="-122"/>
              </a:rPr>
              <a:t>《</a:t>
            </a:r>
            <a:r>
              <a:rPr lang="zh-CN" altLang="en-US" sz="2900" dirty="0">
                <a:latin typeface="仿宋" panose="02010609060101010101" pitchFamily="49" charset="-122"/>
                <a:ea typeface="仿宋" panose="02010609060101010101" pitchFamily="49" charset="-122"/>
              </a:rPr>
              <a:t>政府采购协定</a:t>
            </a:r>
            <a:r>
              <a:rPr lang="en-US" altLang="zh-CN" sz="2900" dirty="0">
                <a:latin typeface="仿宋" panose="02010609060101010101" pitchFamily="49" charset="-122"/>
                <a:ea typeface="仿宋" panose="02010609060101010101" pitchFamily="49" charset="-122"/>
              </a:rPr>
              <a:t>》</a:t>
            </a:r>
            <a:r>
              <a:rPr lang="zh-CN" altLang="en-US" sz="2900" dirty="0">
                <a:latin typeface="仿宋" panose="02010609060101010101" pitchFamily="49" charset="-122"/>
                <a:ea typeface="仿宋" panose="02010609060101010101" pitchFamily="49" charset="-122"/>
              </a:rPr>
              <a:t>进程。希望发达国家对正常合理的高技术产品贸易停止人为设限，放宽对华高技术产品出口管制。今年</a:t>
            </a:r>
            <a:r>
              <a:rPr lang="en-US" altLang="zh-CN" sz="2900" dirty="0">
                <a:latin typeface="仿宋" panose="02010609060101010101" pitchFamily="49" charset="-122"/>
                <a:ea typeface="仿宋" panose="02010609060101010101" pitchFamily="49" charset="-122"/>
              </a:rPr>
              <a:t>11</a:t>
            </a:r>
            <a:r>
              <a:rPr lang="zh-CN" altLang="en-US" sz="2900" dirty="0">
                <a:latin typeface="仿宋" panose="02010609060101010101" pitchFamily="49" charset="-122"/>
                <a:ea typeface="仿宋" panose="02010609060101010101" pitchFamily="49" charset="-122"/>
              </a:rPr>
              <a:t>月将在上海举办首届中国国际进口博览会</a:t>
            </a:r>
            <a:endParaRPr lang="en-US" altLang="zh-CN" sz="2900" dirty="0">
              <a:latin typeface="仿宋" panose="02010609060101010101" pitchFamily="49" charset="-122"/>
              <a:ea typeface="仿宋" panose="02010609060101010101" pitchFamily="49" charset="-122"/>
            </a:endParaRPr>
          </a:p>
          <a:p>
            <a:pPr>
              <a:lnSpc>
                <a:spcPct val="120000"/>
              </a:lnSpc>
            </a:pPr>
            <a:endParaRPr lang="en-US" altLang="zh-CN" sz="2700" dirty="0">
              <a:latin typeface="仿宋" panose="02010609060101010101" pitchFamily="49" charset="-122"/>
              <a:ea typeface="仿宋" panose="02010609060101010101" pitchFamily="49" charset="-122"/>
            </a:endParaRPr>
          </a:p>
          <a:p>
            <a:pPr marL="0" indent="0">
              <a:lnSpc>
                <a:spcPct val="120000"/>
              </a:lnSpc>
              <a:buNone/>
            </a:pPr>
            <a:r>
              <a:rPr lang="en-US" altLang="zh-CN" sz="2700" i="1" dirty="0">
                <a:latin typeface="仿宋" panose="02010609060101010101" pitchFamily="49" charset="-122"/>
                <a:ea typeface="仿宋" panose="02010609060101010101" pitchFamily="49" charset="-122"/>
              </a:rPr>
              <a:t>                  ---</a:t>
            </a:r>
            <a:r>
              <a:rPr lang="zh-CN" altLang="en-US" sz="2700" i="1" dirty="0">
                <a:latin typeface="仿宋" panose="02010609060101010101" pitchFamily="49" charset="-122"/>
                <a:ea typeface="仿宋" panose="02010609060101010101" pitchFamily="49" charset="-122"/>
              </a:rPr>
              <a:t>习近平主席</a:t>
            </a:r>
            <a:r>
              <a:rPr lang="en-US" altLang="zh-CN" sz="2700" i="1" dirty="0">
                <a:latin typeface="仿宋" panose="02010609060101010101" pitchFamily="49" charset="-122"/>
                <a:ea typeface="仿宋" panose="02010609060101010101" pitchFamily="49" charset="-122"/>
              </a:rPr>
              <a:t>2018</a:t>
            </a:r>
            <a:r>
              <a:rPr lang="zh-CN" altLang="en-US" sz="2700" i="1" dirty="0">
                <a:latin typeface="仿宋" panose="02010609060101010101" pitchFamily="49" charset="-122"/>
                <a:ea typeface="仿宋" panose="02010609060101010101" pitchFamily="49" charset="-122"/>
              </a:rPr>
              <a:t>年</a:t>
            </a:r>
            <a:r>
              <a:rPr lang="en-US" altLang="zh-CN" sz="2700" i="1" dirty="0">
                <a:latin typeface="仿宋" panose="02010609060101010101" pitchFamily="49" charset="-122"/>
                <a:ea typeface="仿宋" panose="02010609060101010101" pitchFamily="49" charset="-122"/>
              </a:rPr>
              <a:t>4</a:t>
            </a:r>
            <a:r>
              <a:rPr lang="zh-CN" altLang="en-US" sz="2700" i="1" dirty="0">
                <a:latin typeface="仿宋" panose="02010609060101010101" pitchFamily="49" charset="-122"/>
                <a:ea typeface="仿宋" panose="02010609060101010101" pitchFamily="49" charset="-122"/>
              </a:rPr>
              <a:t>月</a:t>
            </a:r>
            <a:r>
              <a:rPr lang="en-US" altLang="zh-CN" sz="2700" i="1" dirty="0">
                <a:latin typeface="仿宋" panose="02010609060101010101" pitchFamily="49" charset="-122"/>
                <a:ea typeface="仿宋" panose="02010609060101010101" pitchFamily="49" charset="-122"/>
              </a:rPr>
              <a:t>10</a:t>
            </a:r>
            <a:r>
              <a:rPr lang="zh-CN" altLang="en-US" sz="2700" i="1" dirty="0">
                <a:latin typeface="仿宋" panose="02010609060101010101" pitchFamily="49" charset="-122"/>
                <a:ea typeface="仿宋" panose="02010609060101010101" pitchFamily="49" charset="-122"/>
              </a:rPr>
              <a:t>日在博鳌亚洲论坛主旨演讲</a:t>
            </a:r>
          </a:p>
        </p:txBody>
      </p:sp>
      <p:sp>
        <p:nvSpPr>
          <p:cNvPr id="209924"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2866442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899592" y="1052512"/>
            <a:ext cx="7560840" cy="5256807"/>
          </a:xfrm>
        </p:spPr>
        <p:txBody>
          <a:bodyPr>
            <a:normAutofit/>
          </a:bodyPr>
          <a:lstStyle/>
          <a:p>
            <a:pPr algn="ctr">
              <a:buFont typeface="Arial" panose="020B0604020202020204" pitchFamily="34" charset="0"/>
              <a:buNone/>
            </a:pPr>
            <a:r>
              <a:rPr lang="zh-Hans" altLang="en-US" sz="2250" b="1" dirty="0">
                <a:ea typeface="Adobe 黑体 Std R" charset="-122"/>
              </a:rPr>
              <a:t>联成网的世界将陷入无政府动乱状态</a:t>
            </a:r>
            <a:endParaRPr lang="en-US" altLang="zh-CN" sz="2250" b="1" dirty="0">
              <a:ea typeface="Adobe 黑体 Std R" charset="-122"/>
            </a:endParaRPr>
          </a:p>
          <a:p>
            <a:pPr algn="ctr">
              <a:buFont typeface="Arial" panose="020B0604020202020204" pitchFamily="34" charset="0"/>
              <a:buNone/>
            </a:pPr>
            <a:endParaRPr lang="en-US" altLang="zh-CN" b="1" dirty="0">
              <a:latin typeface="黑体" panose="02010609060101010101" pitchFamily="49" charset="-122"/>
              <a:ea typeface="黑体" panose="02010609060101010101" pitchFamily="49" charset="-122"/>
            </a:endParaRPr>
          </a:p>
          <a:p>
            <a:r>
              <a:rPr lang="zh-Hans" altLang="en-US" sz="1800" dirty="0">
                <a:latin typeface="仿宋" panose="02010609060101010101" pitchFamily="49" charset="-122"/>
                <a:ea typeface="仿宋" panose="02010609060101010101" pitchFamily="49" charset="-122"/>
              </a:rPr>
              <a:t>人类经历过两次网络兴起或革命</a:t>
            </a:r>
          </a:p>
          <a:p>
            <a:pPr marL="0" indent="0">
              <a:buNone/>
            </a:pPr>
            <a:r>
              <a:rPr lang="zh-Hans" altLang="en-US" sz="1800" dirty="0">
                <a:latin typeface="仿宋" panose="02010609060101010101" pitchFamily="49" charset="-122"/>
                <a:ea typeface="仿宋" panose="02010609060101010101" pitchFamily="49" charset="-122"/>
              </a:rPr>
              <a:t>    </a:t>
            </a:r>
            <a:r>
              <a:rPr lang="en-US" altLang="zh-Hans" sz="1800" dirty="0">
                <a:latin typeface="仿宋" panose="02010609060101010101" pitchFamily="49" charset="-122"/>
                <a:ea typeface="仿宋" panose="02010609060101010101" pitchFamily="49" charset="-122"/>
              </a:rPr>
              <a:t>1440</a:t>
            </a:r>
            <a:r>
              <a:rPr lang="zh-Hans" altLang="en-US" sz="1800" dirty="0">
                <a:latin typeface="仿宋" panose="02010609060101010101" pitchFamily="49" charset="-122"/>
                <a:ea typeface="仿宋" panose="02010609060101010101" pitchFamily="49" charset="-122"/>
              </a:rPr>
              <a:t>年代：古滕贝格发明活字印刷后思想在欧洲迅速传播</a:t>
            </a:r>
          </a:p>
          <a:p>
            <a:pPr marL="0" indent="0">
              <a:buNone/>
            </a:pPr>
            <a:r>
              <a:rPr lang="zh-Hans" altLang="en-US" sz="1800" dirty="0">
                <a:latin typeface="仿宋" panose="02010609060101010101" pitchFamily="49" charset="-122"/>
                <a:ea typeface="仿宋" panose="02010609060101010101" pitchFamily="49" charset="-122"/>
              </a:rPr>
              <a:t>              印刷是宗教革命的引擎；内战，异教徒被烧死</a:t>
            </a:r>
          </a:p>
          <a:p>
            <a:pPr marL="0" indent="0">
              <a:buNone/>
            </a:pPr>
            <a:r>
              <a:rPr lang="zh-Hans" altLang="en-US" sz="1800" dirty="0">
                <a:latin typeface="仿宋" panose="02010609060101010101" pitchFamily="49" charset="-122"/>
                <a:ea typeface="仿宋" panose="02010609060101010101" pitchFamily="49" charset="-122"/>
              </a:rPr>
              <a:t>    </a:t>
            </a:r>
            <a:r>
              <a:rPr lang="en-US" altLang="zh-Hans" sz="1800" dirty="0">
                <a:latin typeface="仿宋" panose="02010609060101010101" pitchFamily="49" charset="-122"/>
                <a:ea typeface="仿宋" panose="02010609060101010101" pitchFamily="49" charset="-122"/>
              </a:rPr>
              <a:t>1970</a:t>
            </a:r>
            <a:r>
              <a:rPr lang="zh-Hans" altLang="en-US" sz="1800" dirty="0">
                <a:latin typeface="仿宋" panose="02010609060101010101" pitchFamily="49" charset="-122"/>
                <a:ea typeface="仿宋" panose="02010609060101010101" pitchFamily="49" charset="-122"/>
              </a:rPr>
              <a:t>年代：计算机和互联网极大地提升了人类的互联性</a:t>
            </a:r>
          </a:p>
          <a:p>
            <a:pPr marL="0" indent="0">
              <a:buNone/>
            </a:pPr>
            <a:r>
              <a:rPr lang="zh-Hans" altLang="en-US" sz="1800" dirty="0">
                <a:latin typeface="仿宋" panose="02010609060101010101" pitchFamily="49" charset="-122"/>
                <a:ea typeface="仿宋" panose="02010609060101010101" pitchFamily="49" charset="-122"/>
              </a:rPr>
              <a:t>              扎克伯格和路德的热情不无相似之处</a:t>
            </a:r>
          </a:p>
          <a:p>
            <a:r>
              <a:rPr lang="zh-Hans" altLang="en-US" sz="1800" dirty="0">
                <a:latin typeface="仿宋" panose="02010609060101010101" pitchFamily="49" charset="-122"/>
                <a:ea typeface="仿宋" panose="02010609060101010101" pitchFamily="49" charset="-122"/>
              </a:rPr>
              <a:t>特朗普当选，伊斯兰国兴起，</a:t>
            </a:r>
            <a:r>
              <a:rPr lang="en-US" altLang="zh-Hans" sz="1800" dirty="0">
                <a:latin typeface="仿宋" panose="02010609060101010101" pitchFamily="49" charset="-122"/>
                <a:ea typeface="仿宋" panose="02010609060101010101" pitchFamily="49" charset="-122"/>
              </a:rPr>
              <a:t>2008</a:t>
            </a:r>
            <a:r>
              <a:rPr lang="zh-Hans" altLang="en-US" sz="1800" dirty="0">
                <a:latin typeface="仿宋" panose="02010609060101010101" pitchFamily="49" charset="-122"/>
                <a:ea typeface="仿宋" panose="02010609060101010101" pitchFamily="49" charset="-122"/>
              </a:rPr>
              <a:t>年金融危机，“</a:t>
            </a:r>
            <a:r>
              <a:rPr lang="en-US" altLang="zh-Hans" sz="1800" dirty="0">
                <a:latin typeface="仿宋" panose="02010609060101010101" pitchFamily="49" charset="-122"/>
                <a:ea typeface="仿宋" panose="02010609060101010101" pitchFamily="49" charset="-122"/>
              </a:rPr>
              <a:t>9-11</a:t>
            </a:r>
            <a:r>
              <a:rPr lang="zh-Hans" altLang="en-US" sz="1800" dirty="0">
                <a:latin typeface="仿宋" panose="02010609060101010101" pitchFamily="49" charset="-122"/>
                <a:ea typeface="仿宋" panose="02010609060101010101" pitchFamily="49" charset="-122"/>
              </a:rPr>
              <a:t>”，法国和美国大革命，宗教改革运动，都发生在网络处于上升时期，或是充满革命精神的知识分子在巴黎沙龙的聚会，或是基地组织恐怖分子居首于网络聊天室</a:t>
            </a:r>
          </a:p>
          <a:p>
            <a:endParaRPr lang="zh-Hans" altLang="en-US" sz="1800" dirty="0">
              <a:latin typeface="仿宋" panose="02010609060101010101" pitchFamily="49" charset="-122"/>
              <a:ea typeface="仿宋" panose="02010609060101010101" pitchFamily="49" charset="-122"/>
            </a:endParaRPr>
          </a:p>
          <a:p>
            <a:pPr marL="0" indent="0">
              <a:buNone/>
            </a:pPr>
            <a:r>
              <a:rPr lang="zh-Hans" altLang="en-US" sz="1800" i="1" dirty="0">
                <a:latin typeface="仿宋" panose="02010609060101010101" pitchFamily="49" charset="-122"/>
                <a:ea typeface="仿宋" panose="02010609060101010101" pitchFamily="49" charset="-122"/>
              </a:rPr>
              <a:t>        </a:t>
            </a:r>
            <a:r>
              <a:rPr lang="en-US" altLang="zh-Hans" sz="1800" i="1" dirty="0">
                <a:latin typeface="仿宋" panose="02010609060101010101" pitchFamily="49" charset="-122"/>
                <a:ea typeface="仿宋" panose="02010609060101010101" pitchFamily="49" charset="-122"/>
              </a:rPr>
              <a:t>——Niall Ferguson,2017, The Square and the Tower: Networks, </a:t>
            </a:r>
            <a:r>
              <a:rPr lang="en-US" altLang="zh-Hans" sz="1800" i="1" dirty="0" err="1">
                <a:latin typeface="仿宋" panose="02010609060101010101" pitchFamily="49" charset="-122"/>
                <a:ea typeface="仿宋" panose="02010609060101010101" pitchFamily="49" charset="-122"/>
              </a:rPr>
              <a:t>Hierachies</a:t>
            </a:r>
            <a:r>
              <a:rPr lang="en-US" altLang="zh-Hans" sz="1800" i="1" dirty="0">
                <a:latin typeface="仿宋" panose="02010609060101010101" pitchFamily="49" charset="-122"/>
                <a:ea typeface="仿宋" panose="02010609060101010101" pitchFamily="49" charset="-122"/>
              </a:rPr>
              <a:t> and the Struggle for </a:t>
            </a:r>
            <a:r>
              <a:rPr lang="en-US" altLang="zh-Hans" sz="1800" i="1" dirty="0" err="1">
                <a:latin typeface="仿宋" panose="02010609060101010101" pitchFamily="49" charset="-122"/>
                <a:ea typeface="仿宋" panose="02010609060101010101" pitchFamily="49" charset="-122"/>
              </a:rPr>
              <a:t>Glbobal</a:t>
            </a:r>
            <a:r>
              <a:rPr lang="en-US" altLang="zh-Hans" sz="1800" i="1" dirty="0">
                <a:latin typeface="仿宋" panose="02010609060101010101" pitchFamily="49" charset="-122"/>
                <a:ea typeface="仿宋" panose="02010609060101010101" pitchFamily="49" charset="-122"/>
              </a:rPr>
              <a:t> Power</a:t>
            </a:r>
            <a:endParaRPr lang="en-US" altLang="zh-CN" sz="1800" i="1" dirty="0">
              <a:latin typeface="仿宋" panose="02010609060101010101" pitchFamily="49" charset="-122"/>
              <a:ea typeface="仿宋" panose="02010609060101010101" pitchFamily="49" charset="-122"/>
            </a:endParaRPr>
          </a:p>
          <a:p>
            <a:endParaRPr lang="en-US" altLang="zh-CN" sz="1800" dirty="0">
              <a:latin typeface="仿宋" panose="02010609060101010101" pitchFamily="49" charset="-122"/>
              <a:ea typeface="仿宋" panose="02010609060101010101" pitchFamily="49" charset="-122"/>
            </a:endParaRPr>
          </a:p>
        </p:txBody>
      </p:sp>
      <p:sp>
        <p:nvSpPr>
          <p:cNvPr id="2052"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5438110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idx="1"/>
          </p:nvPr>
        </p:nvSpPr>
        <p:spPr>
          <a:xfrm>
            <a:off x="395536" y="908720"/>
            <a:ext cx="8424936" cy="5688632"/>
          </a:xfrm>
        </p:spPr>
        <p:txBody>
          <a:bodyPr>
            <a:normAutofit fontScale="92500" lnSpcReduction="10000"/>
          </a:bodyPr>
          <a:lstStyle/>
          <a:p>
            <a:pPr algn="ctr">
              <a:buNone/>
            </a:pPr>
            <a:r>
              <a:rPr lang="zh-CN" altLang="en-US" sz="3825" b="1" dirty="0">
                <a:ea typeface="Adobe 黑体 Std R" charset="-122"/>
                <a:sym typeface="+mn-ea"/>
              </a:rPr>
              <a:t>制度型开放</a:t>
            </a:r>
            <a:endParaRPr lang="en-US" altLang="zh-CN" sz="3825" b="1" dirty="0">
              <a:ea typeface="Adobe 黑体 Std R" charset="-122"/>
            </a:endParaRPr>
          </a:p>
          <a:p>
            <a:pPr>
              <a:buFont typeface="Arial" panose="020B0604020202020204" pitchFamily="34" charset="0"/>
              <a:buNone/>
            </a:pPr>
            <a:endParaRPr lang="en-US" altLang="zh-CN" sz="2700" dirty="0"/>
          </a:p>
          <a:p>
            <a:pPr>
              <a:lnSpc>
                <a:spcPct val="120000"/>
              </a:lnSpc>
            </a:pPr>
            <a:r>
              <a:rPr lang="en-US" altLang="zh-CN" sz="2900" dirty="0">
                <a:latin typeface="仿宋" panose="02010609060101010101" pitchFamily="49" charset="-122"/>
                <a:ea typeface="仿宋" panose="02010609060101010101" pitchFamily="49" charset="-122"/>
              </a:rPr>
              <a:t>《</a:t>
            </a:r>
            <a:r>
              <a:rPr lang="zh-CN" altLang="en-US" sz="2900" dirty="0">
                <a:latin typeface="仿宋" panose="02010609060101010101" pitchFamily="49" charset="-122"/>
                <a:ea typeface="仿宋" panose="02010609060101010101" pitchFamily="49" charset="-122"/>
              </a:rPr>
              <a:t>外商投资法</a:t>
            </a:r>
            <a:r>
              <a:rPr lang="en-US" altLang="zh-CN" sz="2900" dirty="0">
                <a:latin typeface="仿宋" panose="02010609060101010101" pitchFamily="49" charset="-122"/>
                <a:ea typeface="仿宋" panose="02010609060101010101" pitchFamily="49" charset="-122"/>
              </a:rPr>
              <a:t>》</a:t>
            </a:r>
            <a:r>
              <a:rPr lang="zh-CN" altLang="en-US" sz="2900" dirty="0">
                <a:latin typeface="仿宋" panose="02010609060101010101" pitchFamily="49" charset="-122"/>
                <a:ea typeface="仿宋" panose="02010609060101010101" pitchFamily="49" charset="-122"/>
              </a:rPr>
              <a:t>（</a:t>
            </a:r>
            <a:r>
              <a:rPr lang="en-US" altLang="zh-CN" sz="2900" dirty="0">
                <a:latin typeface="仿宋" panose="02010609060101010101" pitchFamily="49" charset="-122"/>
                <a:ea typeface="仿宋" panose="02010609060101010101" pitchFamily="49" charset="-122"/>
              </a:rPr>
              <a:t>2019</a:t>
            </a:r>
            <a:r>
              <a:rPr lang="zh-CN" altLang="en-US" sz="2900" dirty="0">
                <a:latin typeface="仿宋" panose="02010609060101010101" pitchFamily="49" charset="-122"/>
                <a:ea typeface="仿宋" panose="02010609060101010101" pitchFamily="49" charset="-122"/>
              </a:rPr>
              <a:t>）</a:t>
            </a:r>
            <a:endParaRPr lang="en-US" altLang="zh-CN" sz="2900" dirty="0">
              <a:latin typeface="仿宋" panose="02010609060101010101" pitchFamily="49" charset="-122"/>
              <a:ea typeface="仿宋" panose="02010609060101010101" pitchFamily="49" charset="-122"/>
            </a:endParaRPr>
          </a:p>
          <a:p>
            <a:pPr>
              <a:lnSpc>
                <a:spcPct val="120000"/>
              </a:lnSpc>
            </a:pPr>
            <a:r>
              <a:rPr lang="zh-CN" altLang="en-US" sz="2900" dirty="0">
                <a:latin typeface="仿宋" panose="02010609060101010101" pitchFamily="49" charset="-122"/>
                <a:ea typeface="仿宋" panose="02010609060101010101" pitchFamily="49" charset="-122"/>
              </a:rPr>
              <a:t>为了进一步扩大对外开放，积极促进外商投资，保护外商投资合法权益，规范外商投资管理，推动形成全面开放新格局，促进社会主义市场经济健康发展</a:t>
            </a:r>
            <a:endParaRPr lang="en-US" altLang="zh-CN" sz="2900" dirty="0">
              <a:latin typeface="仿宋" panose="02010609060101010101" pitchFamily="49" charset="-122"/>
              <a:ea typeface="仿宋" panose="02010609060101010101" pitchFamily="49" charset="-122"/>
            </a:endParaRPr>
          </a:p>
          <a:p>
            <a:pPr>
              <a:lnSpc>
                <a:spcPct val="120000"/>
              </a:lnSpc>
            </a:pPr>
            <a:r>
              <a:rPr lang="zh-CN" altLang="en-US" sz="2900" dirty="0">
                <a:latin typeface="仿宋" panose="02010609060101010101" pitchFamily="49" charset="-122"/>
                <a:ea typeface="仿宋" panose="02010609060101010101" pitchFamily="49" charset="-122"/>
              </a:rPr>
              <a:t>概述：扩大开放</a:t>
            </a:r>
            <a:r>
              <a:rPr lang="en-US" altLang="zh-CN" sz="2900" dirty="0">
                <a:latin typeface="仿宋" panose="02010609060101010101" pitchFamily="49" charset="-122"/>
                <a:ea typeface="仿宋" panose="02010609060101010101" pitchFamily="49" charset="-122"/>
              </a:rPr>
              <a:t>+</a:t>
            </a:r>
            <a:r>
              <a:rPr lang="zh-CN" altLang="en-US" sz="2900" dirty="0">
                <a:latin typeface="仿宋" panose="02010609060101010101" pitchFamily="49" charset="-122"/>
                <a:ea typeface="仿宋" panose="02010609060101010101" pitchFamily="49" charset="-122"/>
              </a:rPr>
              <a:t>保护产权</a:t>
            </a:r>
            <a:r>
              <a:rPr lang="en-US" altLang="zh-CN" sz="2900" dirty="0">
                <a:latin typeface="仿宋" panose="02010609060101010101" pitchFamily="49" charset="-122"/>
                <a:ea typeface="仿宋" panose="02010609060101010101" pitchFamily="49" charset="-122"/>
              </a:rPr>
              <a:t>+</a:t>
            </a:r>
            <a:r>
              <a:rPr lang="zh-CN" altLang="en-US" sz="2900" dirty="0">
                <a:latin typeface="仿宋" panose="02010609060101010101" pitchFamily="49" charset="-122"/>
                <a:ea typeface="仿宋" panose="02010609060101010101" pitchFamily="49" charset="-122"/>
              </a:rPr>
              <a:t>依法行政</a:t>
            </a:r>
            <a:r>
              <a:rPr lang="en-US" altLang="zh-CN" sz="2900" dirty="0">
                <a:latin typeface="仿宋" panose="02010609060101010101" pitchFamily="49" charset="-122"/>
                <a:ea typeface="仿宋" panose="02010609060101010101" pitchFamily="49" charset="-122"/>
              </a:rPr>
              <a:t>+</a:t>
            </a:r>
            <a:r>
              <a:rPr lang="zh-CN" altLang="en-US" sz="2900" dirty="0">
                <a:latin typeface="仿宋" panose="02010609060101010101" pitchFamily="49" charset="-122"/>
                <a:ea typeface="仿宋" panose="02010609060101010101" pitchFamily="49" charset="-122"/>
              </a:rPr>
              <a:t>守住底线</a:t>
            </a:r>
            <a:endParaRPr lang="en-US" altLang="zh-CN" sz="2900" dirty="0">
              <a:latin typeface="仿宋" panose="02010609060101010101" pitchFamily="49" charset="-122"/>
              <a:ea typeface="仿宋" panose="02010609060101010101" pitchFamily="49" charset="-122"/>
            </a:endParaRPr>
          </a:p>
          <a:p>
            <a:pPr>
              <a:lnSpc>
                <a:spcPct val="120000"/>
              </a:lnSpc>
            </a:pPr>
            <a:r>
              <a:rPr lang="zh-CN" altLang="en-US" sz="2900" dirty="0">
                <a:latin typeface="仿宋" panose="02010609060101010101" pitchFamily="49" charset="-122"/>
                <a:ea typeface="仿宋" panose="02010609060101010101" pitchFamily="49" charset="-122"/>
              </a:rPr>
              <a:t>具体内容：准入前国民待遇额</a:t>
            </a:r>
            <a:r>
              <a:rPr lang="en-US" altLang="zh-CN" sz="2900" dirty="0">
                <a:latin typeface="仿宋" panose="02010609060101010101" pitchFamily="49" charset="-122"/>
                <a:ea typeface="仿宋" panose="02010609060101010101" pitchFamily="49" charset="-122"/>
              </a:rPr>
              <a:t>+</a:t>
            </a:r>
            <a:r>
              <a:rPr lang="zh-CN" altLang="en-US" sz="2900" dirty="0">
                <a:latin typeface="仿宋" panose="02010609060101010101" pitchFamily="49" charset="-122"/>
                <a:ea typeface="仿宋" panose="02010609060101010101" pitchFamily="49" charset="-122"/>
              </a:rPr>
              <a:t>负面清单</a:t>
            </a:r>
            <a:endParaRPr lang="en-US" altLang="zh-CN" sz="2900" dirty="0">
              <a:latin typeface="仿宋" panose="02010609060101010101" pitchFamily="49" charset="-122"/>
              <a:ea typeface="仿宋" panose="02010609060101010101" pitchFamily="49" charset="-122"/>
            </a:endParaRPr>
          </a:p>
          <a:p>
            <a:pPr>
              <a:lnSpc>
                <a:spcPct val="120000"/>
              </a:lnSpc>
            </a:pPr>
            <a:r>
              <a:rPr lang="zh-CN" altLang="en-US" sz="2900" dirty="0">
                <a:latin typeface="仿宋" panose="02010609060101010101" pitchFamily="49" charset="-122"/>
                <a:ea typeface="仿宋" panose="02010609060101010101" pitchFamily="49" charset="-122"/>
                <a:sym typeface="+mn-ea"/>
              </a:rPr>
              <a:t>以高水平开放带动改革全面深化：规范别人也是规范自己；约束自己也是约束别人</a:t>
            </a:r>
            <a:endParaRPr lang="en-US" altLang="zh-CN" sz="2900" dirty="0">
              <a:latin typeface="仿宋" panose="02010609060101010101" pitchFamily="49" charset="-122"/>
              <a:ea typeface="仿宋" panose="02010609060101010101" pitchFamily="49" charset="-122"/>
              <a:sym typeface="+mn-ea"/>
            </a:endParaRPr>
          </a:p>
          <a:p>
            <a:pPr>
              <a:lnSpc>
                <a:spcPct val="120000"/>
              </a:lnSpc>
            </a:pPr>
            <a:r>
              <a:rPr lang="en-US" altLang="zh-CN" sz="2900" dirty="0">
                <a:latin typeface="仿宋" panose="02010609060101010101" pitchFamily="49" charset="-122"/>
                <a:ea typeface="仿宋" panose="02010609060101010101" pitchFamily="49" charset="-122"/>
                <a:sym typeface="+mn-ea"/>
              </a:rPr>
              <a:t>《</a:t>
            </a:r>
            <a:r>
              <a:rPr lang="zh-CN" altLang="en-US" sz="2900" dirty="0">
                <a:latin typeface="仿宋" panose="02010609060101010101" pitchFamily="49" charset="-122"/>
                <a:ea typeface="仿宋" panose="02010609060101010101" pitchFamily="49" charset="-122"/>
                <a:sym typeface="+mn-ea"/>
              </a:rPr>
              <a:t>外商投资法</a:t>
            </a:r>
            <a:r>
              <a:rPr lang="en-US" altLang="zh-CN" sz="2900" dirty="0">
                <a:latin typeface="仿宋" panose="02010609060101010101" pitchFamily="49" charset="-122"/>
                <a:ea typeface="仿宋" panose="02010609060101010101" pitchFamily="49" charset="-122"/>
                <a:sym typeface="+mn-ea"/>
              </a:rPr>
              <a:t>》</a:t>
            </a:r>
            <a:r>
              <a:rPr lang="zh-CN" altLang="en-US" sz="2900" dirty="0">
                <a:latin typeface="仿宋" panose="02010609060101010101" pitchFamily="49" charset="-122"/>
                <a:ea typeface="仿宋" panose="02010609060101010101" pitchFamily="49" charset="-122"/>
                <a:sym typeface="+mn-ea"/>
              </a:rPr>
              <a:t>的国内含义</a:t>
            </a:r>
            <a:endParaRPr lang="zh-CN" altLang="en-US" sz="2900" dirty="0">
              <a:latin typeface="仿宋" panose="02010609060101010101" pitchFamily="49" charset="-122"/>
              <a:ea typeface="仿宋" panose="02010609060101010101" pitchFamily="49" charset="-122"/>
            </a:endParaRPr>
          </a:p>
        </p:txBody>
      </p:sp>
      <p:sp>
        <p:nvSpPr>
          <p:cNvPr id="209924" name="WordArt 4"/>
          <p:cNvSpPr>
            <a:spLocks noChangeArrowheads="1" noChangeShapeType="1" noTextEdit="1"/>
          </p:cNvSpPr>
          <p:nvPr/>
        </p:nvSpPr>
        <p:spPr bwMode="auto">
          <a:xfrm>
            <a:off x="6678216" y="5643563"/>
            <a:ext cx="917972" cy="161925"/>
          </a:xfrm>
          <a:prstGeom prst="rect">
            <a:avLst/>
          </a:prstGeom>
        </p:spPr>
        <p:txBody>
          <a:bodyPr wrap="none" fromWordArt="1">
            <a:prstTxWarp prst="textPlain">
              <a:avLst>
                <a:gd name="adj" fmla="val 50000"/>
              </a:avLst>
            </a:prstTxWarp>
          </a:bodyPr>
          <a:lstStyle/>
          <a:p>
            <a:pPr algn="ctr"/>
            <a:r>
              <a:rPr lang="en-US" sz="27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p>
        </p:txBody>
      </p:sp>
    </p:spTree>
    <p:extLst>
      <p:ext uri="{BB962C8B-B14F-4D97-AF65-F5344CB8AC3E}">
        <p14:creationId xmlns:p14="http://schemas.microsoft.com/office/powerpoint/2010/main" val="17273598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a:xfrm>
            <a:off x="539552" y="765175"/>
            <a:ext cx="8229798" cy="863625"/>
          </a:xfrm>
        </p:spPr>
        <p:txBody>
          <a:bodyPr>
            <a:normAutofit/>
          </a:bodyPr>
          <a:lstStyle/>
          <a:p>
            <a:pPr eaLnBrk="1" hangingPunct="1"/>
            <a:r>
              <a:rPr lang="zh-CN" altLang="en-US" sz="4000" b="1" dirty="0">
                <a:latin typeface="微软雅黑" pitchFamily="34" charset="-122"/>
                <a:ea typeface="微软雅黑" pitchFamily="34" charset="-122"/>
              </a:rPr>
              <a:t>展望中美关系</a:t>
            </a:r>
            <a:r>
              <a:rPr lang="en-US" altLang="zh-CN" sz="4000" b="1" dirty="0">
                <a:latin typeface="微软雅黑" pitchFamily="34" charset="-122"/>
                <a:ea typeface="微软雅黑" pitchFamily="34" charset="-122"/>
              </a:rPr>
              <a:t>(I)</a:t>
            </a:r>
            <a:endParaRPr lang="zh-CN" altLang="en-US" sz="4000" b="1" dirty="0">
              <a:latin typeface="微软雅黑" pitchFamily="34" charset="-122"/>
              <a:ea typeface="微软雅黑" pitchFamily="34" charset="-122"/>
            </a:endParaRPr>
          </a:p>
        </p:txBody>
      </p:sp>
      <p:sp>
        <p:nvSpPr>
          <p:cNvPr id="185347" name="Rectangle 3"/>
          <p:cNvSpPr>
            <a:spLocks noGrp="1" noChangeArrowheads="1"/>
          </p:cNvSpPr>
          <p:nvPr>
            <p:ph idx="1"/>
          </p:nvPr>
        </p:nvSpPr>
        <p:spPr>
          <a:xfrm>
            <a:off x="468313" y="1916113"/>
            <a:ext cx="8301037" cy="4681239"/>
          </a:xfrm>
        </p:spPr>
        <p:txBody>
          <a:bodyPr>
            <a:normAutofit fontScale="92500"/>
          </a:bodyPr>
          <a:lstStyle/>
          <a:p>
            <a:r>
              <a:rPr lang="zh-CN" altLang="en-US" sz="2400" dirty="0">
                <a:latin typeface="仿宋" pitchFamily="49" charset="-122"/>
                <a:ea typeface="仿宋" pitchFamily="49" charset="-122"/>
              </a:rPr>
              <a:t>中美关系发生质变的根本原因</a:t>
            </a:r>
            <a:r>
              <a:rPr lang="en-US" altLang="zh-CN" sz="2400" dirty="0">
                <a:latin typeface="仿宋" pitchFamily="49" charset="-122"/>
                <a:ea typeface="仿宋" pitchFamily="49" charset="-122"/>
              </a:rPr>
              <a:t>   </a:t>
            </a:r>
          </a:p>
          <a:p>
            <a:pPr marL="0" indent="0">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美国自己出了问题</a:t>
            </a:r>
            <a:endParaRPr lang="en-US" altLang="zh-CN" sz="2400" dirty="0">
              <a:latin typeface="仿宋" pitchFamily="49" charset="-122"/>
              <a:ea typeface="仿宋" pitchFamily="49" charset="-122"/>
            </a:endParaRPr>
          </a:p>
          <a:p>
            <a:pPr marL="0" indent="0">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中国赶超速度太快</a:t>
            </a:r>
            <a:endParaRPr lang="en-US" altLang="zh-CN" sz="2400" dirty="0">
              <a:latin typeface="仿宋" pitchFamily="49" charset="-122"/>
              <a:ea typeface="仿宋" pitchFamily="49" charset="-122"/>
            </a:endParaRPr>
          </a:p>
          <a:p>
            <a:r>
              <a:rPr lang="zh-CN" altLang="en-US" sz="2400" dirty="0">
                <a:latin typeface="仿宋" pitchFamily="49" charset="-122"/>
                <a:ea typeface="仿宋" pitchFamily="49" charset="-122"/>
              </a:rPr>
              <a:t>中美贸易摩擦对中国的影响有限可控</a:t>
            </a:r>
            <a:endParaRPr lang="en-US" altLang="zh-CN" sz="2400" dirty="0">
              <a:latin typeface="仿宋" pitchFamily="49" charset="-122"/>
              <a:ea typeface="仿宋" pitchFamily="49" charset="-122"/>
            </a:endParaRPr>
          </a:p>
          <a:p>
            <a:pPr marL="0" indent="0">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是遭遇战也很可能是持久战，是中华民族复兴道路上的</a:t>
            </a:r>
            <a:endParaRPr lang="en-US" altLang="zh-CN" sz="2400" dirty="0">
              <a:latin typeface="仿宋" pitchFamily="49" charset="-122"/>
              <a:ea typeface="仿宋" pitchFamily="49" charset="-122"/>
            </a:endParaRPr>
          </a:p>
          <a:p>
            <a:pPr marL="0" indent="0">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一道绕不过去的也必须跨过的坎；对</a:t>
            </a:r>
            <a:r>
              <a:rPr lang="en-US" altLang="zh-CN" sz="2400" dirty="0">
                <a:latin typeface="仿宋" pitchFamily="49" charset="-122"/>
                <a:ea typeface="仿宋" pitchFamily="49" charset="-122"/>
              </a:rPr>
              <a:t>GDP</a:t>
            </a:r>
            <a:r>
              <a:rPr lang="zh-CN" altLang="en-US" sz="2400" dirty="0">
                <a:latin typeface="仿宋" pitchFamily="49" charset="-122"/>
                <a:ea typeface="仿宋" pitchFamily="49" charset="-122"/>
              </a:rPr>
              <a:t>的影响</a:t>
            </a:r>
            <a:r>
              <a:rPr lang="en-US" altLang="zh-CN" sz="2400" dirty="0">
                <a:latin typeface="仿宋" pitchFamily="49" charset="-122"/>
                <a:ea typeface="仿宋" pitchFamily="49" charset="-122"/>
              </a:rPr>
              <a:t>0.1%</a:t>
            </a:r>
            <a:r>
              <a:rPr lang="zh-CN" altLang="en-US" sz="2400" dirty="0">
                <a:latin typeface="仿宋" pitchFamily="49" charset="-122"/>
                <a:ea typeface="仿宋" pitchFamily="49" charset="-122"/>
              </a:rPr>
              <a:t>或</a:t>
            </a:r>
            <a:r>
              <a:rPr lang="en-US" altLang="zh-CN" sz="2400" dirty="0">
                <a:latin typeface="仿宋" pitchFamily="49" charset="-122"/>
                <a:ea typeface="仿宋" pitchFamily="49" charset="-122"/>
              </a:rPr>
              <a:t>0.3%</a:t>
            </a:r>
          </a:p>
          <a:p>
            <a:r>
              <a:rPr lang="zh-CN" altLang="en-US" sz="2400" dirty="0">
                <a:latin typeface="仿宋" pitchFamily="49" charset="-122"/>
                <a:ea typeface="仿宋" pitchFamily="49" charset="-122"/>
              </a:rPr>
              <a:t>中国和当年的苏联和日本不同</a:t>
            </a:r>
            <a:endParaRPr lang="en-US" altLang="zh-CN" sz="2400" dirty="0">
              <a:latin typeface="仿宋" pitchFamily="49" charset="-122"/>
              <a:ea typeface="仿宋" pitchFamily="49" charset="-122"/>
            </a:endParaRPr>
          </a:p>
          <a:p>
            <a:pPr marL="0" indent="0">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中国有巨大的市场规模：经济韧性和活力及回旋余地</a:t>
            </a:r>
            <a:endParaRPr lang="en-US" altLang="zh-CN" sz="2400" dirty="0">
              <a:latin typeface="仿宋" pitchFamily="49" charset="-122"/>
              <a:ea typeface="仿宋" pitchFamily="49" charset="-122"/>
            </a:endParaRPr>
          </a:p>
          <a:p>
            <a:pPr marL="0" indent="0">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中国有强大的国际影响力：广大的朋友圈</a:t>
            </a:r>
            <a:endParaRPr lang="en-US" altLang="zh-CN" sz="2400" dirty="0">
              <a:latin typeface="仿宋" pitchFamily="49" charset="-122"/>
              <a:ea typeface="仿宋" pitchFamily="49" charset="-122"/>
            </a:endParaRPr>
          </a:p>
          <a:p>
            <a:pPr marL="0" indent="0">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中国有道义制高点和民族凝聚力：霸凌主义不得人心</a:t>
            </a:r>
            <a:endParaRPr lang="en-US" altLang="zh-CN" sz="2400" dirty="0">
              <a:latin typeface="仿宋" pitchFamily="49" charset="-122"/>
              <a:ea typeface="仿宋" pitchFamily="49" charset="-122"/>
            </a:endParaRPr>
          </a:p>
          <a:p>
            <a:pPr marL="0" indent="0">
              <a:buNone/>
            </a:pPr>
            <a:r>
              <a:rPr lang="en-US" altLang="zh-CN" sz="2400" dirty="0">
                <a:latin typeface="仿宋" pitchFamily="49" charset="-122"/>
                <a:ea typeface="仿宋" pitchFamily="49" charset="-122"/>
              </a:rPr>
              <a:t>  --</a:t>
            </a:r>
            <a:r>
              <a:rPr lang="zh-CN" altLang="en-US" sz="2400" dirty="0">
                <a:latin typeface="仿宋" pitchFamily="49" charset="-122"/>
                <a:ea typeface="仿宋" pitchFamily="49" charset="-122"/>
              </a:rPr>
              <a:t>中国有以习近平为同志核心的党中央坚强领导：最重要</a:t>
            </a:r>
            <a:endParaRPr lang="en-US" altLang="zh-CN" sz="2400" dirty="0">
              <a:latin typeface="仿宋" pitchFamily="49" charset="-122"/>
              <a:ea typeface="仿宋" pitchFamily="49" charset="-122"/>
            </a:endParaRPr>
          </a:p>
          <a:p>
            <a:pPr eaLnBrk="1" hangingPunct="1"/>
            <a:endParaRPr lang="en-US" altLang="zh-CN" dirty="0">
              <a:latin typeface="仿宋" pitchFamily="49" charset="-122"/>
              <a:ea typeface="仿宋" pitchFamily="49" charset="-122"/>
            </a:endParaRPr>
          </a:p>
          <a:p>
            <a:pPr eaLnBrk="1" hangingPunct="1"/>
            <a:endParaRPr lang="en-US" altLang="zh-CN" dirty="0">
              <a:latin typeface="仿宋" pitchFamily="49" charset="-122"/>
              <a:ea typeface="仿宋" pitchFamily="49" charset="-122"/>
            </a:endParaRPr>
          </a:p>
          <a:p>
            <a:pPr marL="0" indent="0" eaLnBrk="1" hangingPunct="1">
              <a:buNone/>
            </a:pPr>
            <a:endParaRPr lang="en-US" altLang="zh-CN" dirty="0">
              <a:latin typeface="仿宋" pitchFamily="49" charset="-122"/>
              <a:ea typeface="仿宋" pitchFamily="49" charset="-122"/>
            </a:endParaRPr>
          </a:p>
          <a:p>
            <a:pPr eaLnBrk="1" hangingPunct="1"/>
            <a:endParaRPr lang="zh-CN" altLang="en-US" dirty="0">
              <a:latin typeface="仿宋" pitchFamily="49" charset="-122"/>
              <a:ea typeface="仿宋" pitchFamily="49" charset="-122"/>
            </a:endParaRPr>
          </a:p>
        </p:txBody>
      </p:sp>
    </p:spTree>
    <p:extLst>
      <p:ext uri="{BB962C8B-B14F-4D97-AF65-F5344CB8AC3E}">
        <p14:creationId xmlns:p14="http://schemas.microsoft.com/office/powerpoint/2010/main" val="40959511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a:xfrm>
            <a:off x="539552" y="765175"/>
            <a:ext cx="8229798" cy="863625"/>
          </a:xfrm>
        </p:spPr>
        <p:txBody>
          <a:bodyPr>
            <a:normAutofit/>
          </a:bodyPr>
          <a:lstStyle/>
          <a:p>
            <a:pPr eaLnBrk="1" hangingPunct="1"/>
            <a:r>
              <a:rPr lang="zh-CN" altLang="en-US" sz="4000" b="1" dirty="0">
                <a:latin typeface="微软雅黑" pitchFamily="34" charset="-122"/>
                <a:ea typeface="微软雅黑" pitchFamily="34" charset="-122"/>
              </a:rPr>
              <a:t>展望中美关系</a:t>
            </a:r>
            <a:r>
              <a:rPr lang="en-US" altLang="zh-CN" sz="4000" b="1" dirty="0">
                <a:latin typeface="微软雅黑" pitchFamily="34" charset="-122"/>
                <a:ea typeface="微软雅黑" pitchFamily="34" charset="-122"/>
              </a:rPr>
              <a:t>(II)</a:t>
            </a:r>
            <a:endParaRPr lang="zh-CN" altLang="en-US" sz="4000" b="1" dirty="0">
              <a:latin typeface="微软雅黑" pitchFamily="34" charset="-122"/>
              <a:ea typeface="微软雅黑" pitchFamily="34" charset="-122"/>
            </a:endParaRPr>
          </a:p>
        </p:txBody>
      </p:sp>
      <p:sp>
        <p:nvSpPr>
          <p:cNvPr id="185347" name="Rectangle 3"/>
          <p:cNvSpPr>
            <a:spLocks noGrp="1" noChangeArrowheads="1"/>
          </p:cNvSpPr>
          <p:nvPr>
            <p:ph idx="1"/>
          </p:nvPr>
        </p:nvSpPr>
        <p:spPr>
          <a:xfrm>
            <a:off x="468313" y="1916113"/>
            <a:ext cx="8301037" cy="4681239"/>
          </a:xfrm>
        </p:spPr>
        <p:txBody>
          <a:bodyPr>
            <a:normAutofit/>
          </a:bodyPr>
          <a:lstStyle/>
          <a:p>
            <a:r>
              <a:rPr lang="zh-CN" altLang="en-US" sz="2800" dirty="0">
                <a:latin typeface="仿宋" pitchFamily="49" charset="-122"/>
                <a:ea typeface="仿宋" pitchFamily="49" charset="-122"/>
              </a:rPr>
              <a:t>和而不同，斗而不破；积极主动作为</a:t>
            </a:r>
            <a:endParaRPr lang="en-US" altLang="zh-CN" sz="2800" dirty="0">
              <a:latin typeface="仿宋" pitchFamily="49" charset="-122"/>
              <a:ea typeface="仿宋" pitchFamily="49" charset="-122"/>
            </a:endParaRPr>
          </a:p>
          <a:p>
            <a:r>
              <a:rPr lang="zh-CN" altLang="en-US" sz="2800" dirty="0">
                <a:latin typeface="仿宋" pitchFamily="49" charset="-122"/>
                <a:ea typeface="仿宋" pitchFamily="49" charset="-122"/>
              </a:rPr>
              <a:t>妥协将是彻底的妥协，中国无路可退，只能迎难而上，有理有力有节地回击，决不能犯“软骨病”</a:t>
            </a:r>
            <a:endParaRPr lang="en-US" altLang="zh-CN" sz="2800" dirty="0">
              <a:latin typeface="仿宋" pitchFamily="49" charset="-122"/>
              <a:ea typeface="仿宋" pitchFamily="49" charset="-122"/>
            </a:endParaRPr>
          </a:p>
          <a:p>
            <a:pPr marL="0" indent="0" eaLnBrk="1" hangingPunct="1">
              <a:buNone/>
            </a:pPr>
            <a:r>
              <a:rPr lang="en-US" altLang="zh-CN" sz="2800" dirty="0">
                <a:latin typeface="仿宋" pitchFamily="49" charset="-122"/>
                <a:ea typeface="仿宋" pitchFamily="49" charset="-122"/>
              </a:rPr>
              <a:t>  --</a:t>
            </a:r>
            <a:r>
              <a:rPr lang="zh-CN" altLang="en-US" sz="2800" dirty="0">
                <a:latin typeface="仿宋" pitchFamily="49" charset="-122"/>
                <a:ea typeface="仿宋" pitchFamily="49" charset="-122"/>
              </a:rPr>
              <a:t>坚决捍卫国家核心利益</a:t>
            </a:r>
            <a:endParaRPr lang="en-US" altLang="zh-CN" sz="2800" dirty="0">
              <a:latin typeface="仿宋" pitchFamily="49" charset="-122"/>
              <a:ea typeface="仿宋" pitchFamily="49" charset="-122"/>
            </a:endParaRPr>
          </a:p>
          <a:p>
            <a:pPr marL="0" indent="0" eaLnBrk="1" hangingPunct="1">
              <a:buNone/>
            </a:pPr>
            <a:r>
              <a:rPr lang="en-US" altLang="zh-CN" sz="2800" dirty="0">
                <a:latin typeface="仿宋" pitchFamily="49" charset="-122"/>
                <a:ea typeface="仿宋" pitchFamily="49" charset="-122"/>
              </a:rPr>
              <a:t>  --</a:t>
            </a:r>
            <a:r>
              <a:rPr lang="zh-CN" altLang="en-US" sz="2800" dirty="0">
                <a:latin typeface="仿宋" pitchFamily="49" charset="-122"/>
                <a:ea typeface="仿宋" pitchFamily="49" charset="-122"/>
              </a:rPr>
              <a:t>维护多边贸易体系：成立</a:t>
            </a:r>
            <a:r>
              <a:rPr lang="en-US" altLang="zh-CN" sz="2800" dirty="0">
                <a:latin typeface="仿宋" pitchFamily="49" charset="-122"/>
                <a:ea typeface="仿宋" pitchFamily="49" charset="-122"/>
              </a:rPr>
              <a:t>WTO</a:t>
            </a:r>
            <a:r>
              <a:rPr lang="zh-CN" altLang="en-US" sz="2800" dirty="0">
                <a:latin typeface="仿宋" pitchFamily="49" charset="-122"/>
                <a:ea typeface="仿宋" pitchFamily="49" charset="-122"/>
              </a:rPr>
              <a:t>改革联合工作小组</a:t>
            </a:r>
            <a:r>
              <a:rPr lang="en-US" altLang="zh-CN" sz="2800" dirty="0">
                <a:latin typeface="仿宋" pitchFamily="49" charset="-122"/>
                <a:ea typeface="仿宋" pitchFamily="49" charset="-122"/>
              </a:rPr>
              <a:t>    </a:t>
            </a:r>
          </a:p>
          <a:p>
            <a:pPr marL="0" indent="0">
              <a:buNone/>
            </a:pPr>
            <a:r>
              <a:rPr lang="en-US" altLang="zh-CN" sz="2800" dirty="0">
                <a:latin typeface="仿宋" pitchFamily="49" charset="-122"/>
                <a:ea typeface="仿宋" pitchFamily="49" charset="-122"/>
              </a:rPr>
              <a:t>  --</a:t>
            </a:r>
            <a:r>
              <a:rPr lang="zh-CN" altLang="en-US" sz="2800" dirty="0">
                <a:latin typeface="仿宋" pitchFamily="49" charset="-122"/>
                <a:ea typeface="仿宋" pitchFamily="49" charset="-122"/>
              </a:rPr>
              <a:t>全面贯彻落实十八届三中全会决定和十九大报告精神</a:t>
            </a:r>
            <a:endParaRPr lang="en-US" altLang="zh-CN" sz="2800" dirty="0">
              <a:latin typeface="仿宋" pitchFamily="49" charset="-122"/>
              <a:ea typeface="仿宋" pitchFamily="49" charset="-122"/>
            </a:endParaRPr>
          </a:p>
          <a:p>
            <a:pPr marL="0" indent="0">
              <a:buNone/>
            </a:pPr>
            <a:r>
              <a:rPr lang="en-US" altLang="zh-CN" sz="2800" dirty="0">
                <a:latin typeface="仿宋" pitchFamily="49" charset="-122"/>
                <a:ea typeface="仿宋" pitchFamily="49" charset="-122"/>
              </a:rPr>
              <a:t>  --</a:t>
            </a:r>
            <a:r>
              <a:rPr lang="zh-CN" altLang="en-US" sz="2800">
                <a:latin typeface="仿宋" pitchFamily="49" charset="-122"/>
                <a:ea typeface="仿宋" pitchFamily="49" charset="-122"/>
              </a:rPr>
              <a:t>制定短期政策化解中美贸易摩擦影响</a:t>
            </a:r>
            <a:endParaRPr lang="en-US" altLang="zh-CN" sz="2800" dirty="0">
              <a:latin typeface="仿宋" pitchFamily="49" charset="-122"/>
              <a:ea typeface="仿宋" pitchFamily="49" charset="-122"/>
            </a:endParaRPr>
          </a:p>
          <a:p>
            <a:r>
              <a:rPr lang="zh-CN" altLang="en-US" sz="2800" dirty="0">
                <a:latin typeface="仿宋" pitchFamily="49" charset="-122"/>
                <a:ea typeface="仿宋" pitchFamily="49" charset="-122"/>
              </a:rPr>
              <a:t>道不同，相为谋：如来佛和太上老君</a:t>
            </a:r>
            <a:endParaRPr lang="en-US" altLang="zh-CN" dirty="0">
              <a:latin typeface="仿宋" pitchFamily="49" charset="-122"/>
              <a:ea typeface="仿宋" pitchFamily="49" charset="-122"/>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3"/>
          <p:cNvSpPr>
            <a:spLocks noGrp="1" noChangeArrowheads="1"/>
          </p:cNvSpPr>
          <p:nvPr>
            <p:ph type="body" idx="4294967295"/>
          </p:nvPr>
        </p:nvSpPr>
        <p:spPr>
          <a:xfrm>
            <a:off x="914400" y="1500188"/>
            <a:ext cx="7086600" cy="4583112"/>
          </a:xfrm>
        </p:spPr>
        <p:txBody>
          <a:bodyPr/>
          <a:lstStyle/>
          <a:p>
            <a:pPr algn="ctr" eaLnBrk="1" hangingPunct="1">
              <a:buFont typeface="Wingdings" pitchFamily="2" charset="2"/>
              <a:buNone/>
              <a:defRPr/>
            </a:pPr>
            <a:r>
              <a:rPr lang="zh-CN" altLang="en-US" sz="4400" b="1" dirty="0">
                <a:latin typeface="华文琥珀" panose="02010800040101010101" pitchFamily="2" charset="-122"/>
                <a:ea typeface="华文琥珀" panose="02010800040101010101" pitchFamily="2" charset="-122"/>
                <a:cs typeface="+mj-cs"/>
              </a:rPr>
              <a:t>为中华民族伟大复兴而奋斗</a:t>
            </a:r>
            <a:endParaRPr lang="en-US" altLang="zh-CN" sz="4400" b="1" dirty="0">
              <a:latin typeface="华文琥珀" panose="02010800040101010101" pitchFamily="2" charset="-122"/>
              <a:ea typeface="华文琥珀" panose="02010800040101010101" pitchFamily="2" charset="-122"/>
              <a:cs typeface="+mj-cs"/>
            </a:endParaRPr>
          </a:p>
          <a:p>
            <a:pPr algn="ctr" eaLnBrk="1" hangingPunct="1">
              <a:buFont typeface="Wingdings" pitchFamily="2" charset="2"/>
              <a:buNone/>
              <a:defRPr/>
            </a:pPr>
            <a:endParaRPr lang="en-US" altLang="zh-CN" sz="4400" b="1" dirty="0">
              <a:latin typeface="Adobe 黑体 Std R" charset="-122"/>
              <a:ea typeface="Adobe 黑体 Std R" charset="-122"/>
              <a:cs typeface="+mj-cs"/>
            </a:endParaRPr>
          </a:p>
          <a:p>
            <a:pPr algn="ctr" eaLnBrk="1" hangingPunct="1">
              <a:buFont typeface="Wingdings" pitchFamily="2" charset="2"/>
              <a:buNone/>
              <a:defRPr/>
            </a:pPr>
            <a:r>
              <a:rPr lang="zh-CN" altLang="en-US" sz="4400" b="1" dirty="0">
                <a:latin typeface="Adobe 黑体 Std R" charset="-122"/>
                <a:ea typeface="Adobe 黑体 Std R" charset="-122"/>
                <a:cs typeface="+mj-cs"/>
              </a:rPr>
              <a:t>谢谢</a:t>
            </a:r>
          </a:p>
          <a:p>
            <a:pPr algn="ctr" eaLnBrk="1" hangingPunct="1">
              <a:buFont typeface="Wingdings" pitchFamily="2" charset="2"/>
              <a:buNone/>
              <a:defRPr/>
            </a:pPr>
            <a:endParaRPr lang="zh-CN" altLang="en-US" sz="4000" b="1" dirty="0">
              <a:latin typeface="微软雅黑" pitchFamily="34" charset="-122"/>
              <a:ea typeface="微软雅黑" pitchFamily="34" charset="-122"/>
              <a:cs typeface="+mj-cs"/>
            </a:endParaRPr>
          </a:p>
          <a:p>
            <a:pPr algn="ctr" eaLnBrk="1" hangingPunct="1">
              <a:buFont typeface="Wingdings" pitchFamily="2" charset="2"/>
              <a:buNone/>
              <a:defRPr/>
            </a:pPr>
            <a:r>
              <a:rPr lang="en-US" altLang="zh-CN" sz="4800" dirty="0"/>
              <a:t>2019</a:t>
            </a:r>
            <a:r>
              <a:rPr lang="zh-CN" altLang="en-US" sz="4800" dirty="0"/>
              <a:t>年</a:t>
            </a:r>
            <a:r>
              <a:rPr lang="en-US" altLang="zh-CN" sz="4800" dirty="0"/>
              <a:t>3</a:t>
            </a:r>
            <a:r>
              <a:rPr lang="zh-CN" altLang="en-US" sz="4800" dirty="0"/>
              <a:t>月</a:t>
            </a:r>
          </a:p>
        </p:txBody>
      </p:sp>
    </p:spTree>
  </p:cSld>
  <p:clrMapOvr>
    <a:masterClrMapping/>
  </p:clrMapOvr>
  <p:transition spd="slow">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idx="1"/>
          </p:nvPr>
        </p:nvSpPr>
        <p:spPr>
          <a:xfrm>
            <a:off x="395536" y="836712"/>
            <a:ext cx="8302377" cy="5605363"/>
          </a:xfrm>
        </p:spPr>
        <p:txBody>
          <a:bodyPr>
            <a:normAutofit fontScale="40000" lnSpcReduction="20000"/>
          </a:bodyPr>
          <a:lstStyle/>
          <a:p>
            <a:pPr eaLnBrk="1" hangingPunct="1">
              <a:lnSpc>
                <a:spcPct val="90000"/>
              </a:lnSpc>
              <a:buFont typeface="Wingdings" pitchFamily="2" charset="2"/>
              <a:buNone/>
            </a:pPr>
            <a:endParaRPr lang="zh-CN" altLang="en-US" sz="3100" b="1" u="sng" dirty="0"/>
          </a:p>
          <a:p>
            <a:pPr algn="ctr">
              <a:lnSpc>
                <a:spcPct val="120000"/>
              </a:lnSpc>
              <a:buNone/>
              <a:defRPr/>
            </a:pPr>
            <a:r>
              <a:rPr lang="zh-CN" altLang="en-US" sz="5800" b="1" dirty="0">
                <a:latin typeface="微软雅黑" pitchFamily="34" charset="-122"/>
                <a:ea typeface="微软雅黑" pitchFamily="34" charset="-122"/>
                <a:cs typeface="+mj-cs"/>
              </a:rPr>
              <a:t>世界人口变化趋势（皮尤：</a:t>
            </a:r>
            <a:r>
              <a:rPr lang="en-US" altLang="zh-CN" sz="5800" b="1" dirty="0">
                <a:latin typeface="微软雅黑" pitchFamily="34" charset="-122"/>
                <a:ea typeface="微软雅黑" pitchFamily="34" charset="-122"/>
                <a:cs typeface="+mj-cs"/>
              </a:rPr>
              <a:t>2017-4</a:t>
            </a:r>
            <a:r>
              <a:rPr lang="zh-CN" altLang="en-US" sz="5800" b="1" dirty="0">
                <a:latin typeface="微软雅黑" pitchFamily="34" charset="-122"/>
                <a:ea typeface="微软雅黑" pitchFamily="34" charset="-122"/>
                <a:cs typeface="+mj-cs"/>
              </a:rPr>
              <a:t>）</a:t>
            </a:r>
            <a:endParaRPr lang="en-US" altLang="zh-CN" sz="5800" b="1" dirty="0">
              <a:latin typeface="微软雅黑" pitchFamily="34" charset="-122"/>
              <a:ea typeface="微软雅黑" pitchFamily="34" charset="-122"/>
              <a:cs typeface="+mj-cs"/>
            </a:endParaRPr>
          </a:p>
          <a:p>
            <a:pPr marL="0" indent="0">
              <a:lnSpc>
                <a:spcPct val="120000"/>
              </a:lnSpc>
              <a:buNone/>
              <a:defRPr/>
            </a:pPr>
            <a:endParaRPr lang="en-US" altLang="zh-CN" sz="4400" dirty="0">
              <a:latin typeface="仿宋" pitchFamily="49" charset="-122"/>
              <a:ea typeface="仿宋" pitchFamily="49" charset="-122"/>
            </a:endParaRPr>
          </a:p>
          <a:p>
            <a:pPr>
              <a:lnSpc>
                <a:spcPct val="120000"/>
              </a:lnSpc>
              <a:defRPr/>
            </a:pPr>
            <a:r>
              <a:rPr lang="en-US" altLang="zh-CN" sz="4400" dirty="0">
                <a:latin typeface="仿宋" pitchFamily="49" charset="-122"/>
                <a:ea typeface="仿宋" pitchFamily="49" charset="-122"/>
              </a:rPr>
              <a:t>2015</a:t>
            </a:r>
            <a:r>
              <a:rPr lang="zh-CN" altLang="en-US" sz="4400" dirty="0">
                <a:latin typeface="仿宋" pitchFamily="49" charset="-122"/>
                <a:ea typeface="仿宋" pitchFamily="49" charset="-122"/>
              </a:rPr>
              <a:t>年全球人口</a:t>
            </a:r>
            <a:r>
              <a:rPr lang="en-US" altLang="zh-CN" sz="4400" dirty="0">
                <a:latin typeface="仿宋" pitchFamily="49" charset="-122"/>
                <a:ea typeface="仿宋" pitchFamily="49" charset="-122"/>
              </a:rPr>
              <a:t>73.5</a:t>
            </a:r>
            <a:r>
              <a:rPr lang="zh-CN" altLang="en-US" sz="4400" dirty="0">
                <a:latin typeface="仿宋" pitchFamily="49" charset="-122"/>
                <a:ea typeface="仿宋" pitchFamily="49" charset="-122"/>
              </a:rPr>
              <a:t>亿；其中，基督徒</a:t>
            </a:r>
            <a:r>
              <a:rPr lang="en-US" altLang="zh-CN" sz="4400" dirty="0">
                <a:latin typeface="仿宋" pitchFamily="49" charset="-122"/>
                <a:ea typeface="仿宋" pitchFamily="49" charset="-122"/>
              </a:rPr>
              <a:t>23</a:t>
            </a:r>
            <a:r>
              <a:rPr lang="zh-CN" altLang="en-US" sz="4400" dirty="0">
                <a:latin typeface="仿宋" pitchFamily="49" charset="-122"/>
                <a:ea typeface="仿宋" pitchFamily="49" charset="-122"/>
              </a:rPr>
              <a:t>亿（</a:t>
            </a:r>
            <a:r>
              <a:rPr lang="en-US" altLang="zh-CN" sz="4400" dirty="0">
                <a:latin typeface="仿宋" pitchFamily="49" charset="-122"/>
                <a:ea typeface="仿宋" pitchFamily="49" charset="-122"/>
              </a:rPr>
              <a:t>31.2%</a:t>
            </a:r>
            <a:r>
              <a:rPr lang="zh-CN" altLang="en-US" sz="4400" dirty="0">
                <a:latin typeface="仿宋" pitchFamily="49" charset="-122"/>
                <a:ea typeface="仿宋" pitchFamily="49" charset="-122"/>
              </a:rPr>
              <a:t>），穆斯林</a:t>
            </a:r>
            <a:r>
              <a:rPr lang="en-US" altLang="zh-CN" sz="4400" dirty="0">
                <a:latin typeface="仿宋" pitchFamily="49" charset="-122"/>
                <a:ea typeface="仿宋" pitchFamily="49" charset="-122"/>
              </a:rPr>
              <a:t>18</a:t>
            </a:r>
            <a:r>
              <a:rPr lang="zh-CN" altLang="en-US" sz="4400" dirty="0">
                <a:latin typeface="仿宋" pitchFamily="49" charset="-122"/>
                <a:ea typeface="仿宋" pitchFamily="49" charset="-122"/>
              </a:rPr>
              <a:t>亿（</a:t>
            </a:r>
            <a:r>
              <a:rPr lang="en-US" altLang="zh-CN" sz="4400" dirty="0">
                <a:latin typeface="仿宋" pitchFamily="49" charset="-122"/>
                <a:ea typeface="仿宋" pitchFamily="49" charset="-122"/>
              </a:rPr>
              <a:t>24.1%</a:t>
            </a:r>
            <a:r>
              <a:rPr lang="zh-CN" altLang="en-US" sz="4400" dirty="0">
                <a:latin typeface="仿宋" pitchFamily="49" charset="-122"/>
                <a:ea typeface="仿宋" pitchFamily="49" charset="-122"/>
              </a:rPr>
              <a:t>），印度教徒</a:t>
            </a:r>
            <a:r>
              <a:rPr lang="en-US" altLang="zh-CN" sz="4400" dirty="0">
                <a:latin typeface="仿宋" pitchFamily="49" charset="-122"/>
                <a:ea typeface="仿宋" pitchFamily="49" charset="-122"/>
              </a:rPr>
              <a:t>11</a:t>
            </a:r>
            <a:r>
              <a:rPr lang="zh-CN" altLang="en-US" sz="4400" dirty="0">
                <a:latin typeface="仿宋" pitchFamily="49" charset="-122"/>
                <a:ea typeface="仿宋" pitchFamily="49" charset="-122"/>
              </a:rPr>
              <a:t>亿（</a:t>
            </a:r>
            <a:r>
              <a:rPr lang="en-US" altLang="zh-CN" sz="4400" dirty="0">
                <a:latin typeface="仿宋" pitchFamily="49" charset="-122"/>
                <a:ea typeface="仿宋" pitchFamily="49" charset="-122"/>
              </a:rPr>
              <a:t>15.1%</a:t>
            </a:r>
            <a:r>
              <a:rPr lang="zh-CN" altLang="en-US" sz="4400" dirty="0">
                <a:latin typeface="仿宋" pitchFamily="49" charset="-122"/>
                <a:ea typeface="仿宋" pitchFamily="49" charset="-122"/>
              </a:rPr>
              <a:t>），佛教徒</a:t>
            </a:r>
            <a:r>
              <a:rPr lang="en-US" altLang="zh-CN" sz="4400" dirty="0">
                <a:latin typeface="仿宋" pitchFamily="49" charset="-122"/>
                <a:ea typeface="仿宋" pitchFamily="49" charset="-122"/>
              </a:rPr>
              <a:t>5.6</a:t>
            </a:r>
            <a:r>
              <a:rPr lang="zh-CN" altLang="en-US" sz="4400" dirty="0">
                <a:latin typeface="仿宋" pitchFamily="49" charset="-122"/>
                <a:ea typeface="仿宋" pitchFamily="49" charset="-122"/>
              </a:rPr>
              <a:t>亿（</a:t>
            </a:r>
            <a:r>
              <a:rPr lang="en-US" altLang="zh-CN" sz="4400" dirty="0">
                <a:latin typeface="仿宋" pitchFamily="49" charset="-122"/>
                <a:ea typeface="仿宋" pitchFamily="49" charset="-122"/>
              </a:rPr>
              <a:t>6.9%</a:t>
            </a:r>
            <a:r>
              <a:rPr lang="zh-CN" altLang="en-US" sz="4400" dirty="0">
                <a:latin typeface="仿宋" pitchFamily="49" charset="-122"/>
                <a:ea typeface="仿宋" pitchFamily="49" charset="-122"/>
              </a:rPr>
              <a:t>），大众宗教信仰者</a:t>
            </a:r>
            <a:r>
              <a:rPr lang="en-US" altLang="zh-CN" sz="4400" dirty="0">
                <a:latin typeface="仿宋" pitchFamily="49" charset="-122"/>
                <a:ea typeface="仿宋" pitchFamily="49" charset="-122"/>
              </a:rPr>
              <a:t>4</a:t>
            </a:r>
            <a:r>
              <a:rPr lang="zh-CN" altLang="en-US" sz="4400" dirty="0">
                <a:latin typeface="仿宋" pitchFamily="49" charset="-122"/>
                <a:ea typeface="仿宋" pitchFamily="49" charset="-122"/>
              </a:rPr>
              <a:t>亿（</a:t>
            </a:r>
            <a:r>
              <a:rPr lang="en-US" altLang="zh-CN" sz="4400" dirty="0">
                <a:latin typeface="仿宋" pitchFamily="49" charset="-122"/>
                <a:ea typeface="仿宋" pitchFamily="49" charset="-122"/>
              </a:rPr>
              <a:t>5.7%</a:t>
            </a:r>
            <a:r>
              <a:rPr lang="zh-CN" altLang="en-US" sz="4400" dirty="0">
                <a:latin typeface="仿宋" pitchFamily="49" charset="-122"/>
                <a:ea typeface="仿宋" pitchFamily="49" charset="-122"/>
              </a:rPr>
              <a:t>），其他宗教教徒</a:t>
            </a:r>
            <a:r>
              <a:rPr lang="en-US" altLang="zh-CN" sz="4400" dirty="0">
                <a:latin typeface="仿宋" pitchFamily="49" charset="-122"/>
                <a:ea typeface="仿宋" pitchFamily="49" charset="-122"/>
              </a:rPr>
              <a:t>1</a:t>
            </a:r>
            <a:r>
              <a:rPr lang="zh-CN" altLang="en-US" sz="4400" dirty="0">
                <a:latin typeface="仿宋" pitchFamily="49" charset="-122"/>
                <a:ea typeface="仿宋" pitchFamily="49" charset="-122"/>
              </a:rPr>
              <a:t>亿（</a:t>
            </a:r>
            <a:r>
              <a:rPr lang="en-US" altLang="zh-CN" sz="4400" dirty="0">
                <a:latin typeface="仿宋" pitchFamily="49" charset="-122"/>
                <a:ea typeface="仿宋" pitchFamily="49" charset="-122"/>
              </a:rPr>
              <a:t>0.8%</a:t>
            </a:r>
            <a:r>
              <a:rPr lang="zh-CN" altLang="en-US" sz="4400" dirty="0">
                <a:latin typeface="仿宋" pitchFamily="49" charset="-122"/>
                <a:ea typeface="仿宋" pitchFamily="49" charset="-122"/>
              </a:rPr>
              <a:t>），犹太教徒</a:t>
            </a:r>
            <a:r>
              <a:rPr lang="en-US" altLang="zh-CN" sz="4400" dirty="0">
                <a:latin typeface="仿宋" pitchFamily="49" charset="-122"/>
                <a:ea typeface="仿宋" pitchFamily="49" charset="-122"/>
              </a:rPr>
              <a:t>0.1</a:t>
            </a:r>
            <a:r>
              <a:rPr lang="zh-CN" altLang="en-US" sz="4400" dirty="0">
                <a:latin typeface="仿宋" pitchFamily="49" charset="-122"/>
                <a:ea typeface="仿宋" pitchFamily="49" charset="-122"/>
              </a:rPr>
              <a:t>亿（</a:t>
            </a:r>
            <a:r>
              <a:rPr lang="en-US" altLang="zh-CN" sz="4400" dirty="0">
                <a:latin typeface="仿宋" pitchFamily="49" charset="-122"/>
                <a:ea typeface="仿宋" pitchFamily="49" charset="-122"/>
              </a:rPr>
              <a:t>0.2%</a:t>
            </a:r>
            <a:r>
              <a:rPr lang="zh-CN" altLang="en-US" sz="4400" dirty="0">
                <a:latin typeface="仿宋" pitchFamily="49" charset="-122"/>
                <a:ea typeface="仿宋" pitchFamily="49" charset="-122"/>
              </a:rPr>
              <a:t>），其他</a:t>
            </a:r>
            <a:r>
              <a:rPr lang="en-US" altLang="zh-CN" sz="4400" dirty="0">
                <a:latin typeface="仿宋" pitchFamily="49" charset="-122"/>
                <a:ea typeface="仿宋" pitchFamily="49" charset="-122"/>
              </a:rPr>
              <a:t>12</a:t>
            </a:r>
            <a:r>
              <a:rPr lang="zh-CN" altLang="en-US" sz="4400" dirty="0">
                <a:latin typeface="仿宋" pitchFamily="49" charset="-122"/>
                <a:ea typeface="仿宋" pitchFamily="49" charset="-122"/>
              </a:rPr>
              <a:t>亿（</a:t>
            </a:r>
            <a:r>
              <a:rPr lang="en-US" altLang="zh-CN" sz="4400" dirty="0">
                <a:latin typeface="仿宋" pitchFamily="49" charset="-122"/>
                <a:ea typeface="仿宋" pitchFamily="49" charset="-122"/>
              </a:rPr>
              <a:t>16%</a:t>
            </a:r>
            <a:r>
              <a:rPr lang="zh-CN" altLang="en-US" sz="4400" dirty="0">
                <a:latin typeface="仿宋" pitchFamily="49" charset="-122"/>
                <a:ea typeface="仿宋" pitchFamily="49" charset="-122"/>
              </a:rPr>
              <a:t>）</a:t>
            </a:r>
            <a:endParaRPr lang="en-US" altLang="zh-CN" sz="4400" dirty="0">
              <a:latin typeface="仿宋" pitchFamily="49" charset="-122"/>
              <a:ea typeface="仿宋" pitchFamily="49" charset="-122"/>
            </a:endParaRPr>
          </a:p>
          <a:p>
            <a:pPr>
              <a:lnSpc>
                <a:spcPct val="120000"/>
              </a:lnSpc>
              <a:defRPr/>
            </a:pPr>
            <a:r>
              <a:rPr lang="en-US" altLang="zh-CN" sz="4400" dirty="0">
                <a:latin typeface="仿宋" pitchFamily="49" charset="-122"/>
                <a:ea typeface="仿宋" pitchFamily="49" charset="-122"/>
              </a:rPr>
              <a:t>2015-2060</a:t>
            </a:r>
            <a:r>
              <a:rPr lang="zh-CN" altLang="en-US" sz="4400" dirty="0">
                <a:latin typeface="仿宋" pitchFamily="49" charset="-122"/>
                <a:ea typeface="仿宋" pitchFamily="49" charset="-122"/>
              </a:rPr>
              <a:t>年，世界人口预计增长</a:t>
            </a:r>
            <a:r>
              <a:rPr lang="en-US" altLang="zh-CN" sz="4400" dirty="0">
                <a:latin typeface="仿宋" pitchFamily="49" charset="-122"/>
                <a:ea typeface="仿宋" pitchFamily="49" charset="-122"/>
              </a:rPr>
              <a:t>32%</a:t>
            </a:r>
            <a:r>
              <a:rPr lang="zh-CN" altLang="en-US" sz="4400" dirty="0">
                <a:latin typeface="仿宋" pitchFamily="49" charset="-122"/>
                <a:ea typeface="仿宋" pitchFamily="49" charset="-122"/>
              </a:rPr>
              <a:t>，达到</a:t>
            </a:r>
            <a:r>
              <a:rPr lang="en-US" altLang="zh-CN" sz="4400" dirty="0">
                <a:latin typeface="仿宋" pitchFamily="49" charset="-122"/>
                <a:ea typeface="仿宋" pitchFamily="49" charset="-122"/>
              </a:rPr>
              <a:t>96</a:t>
            </a:r>
            <a:r>
              <a:rPr lang="zh-CN" altLang="en-US" sz="4400" dirty="0">
                <a:latin typeface="仿宋" pitchFamily="49" charset="-122"/>
                <a:ea typeface="仿宋" pitchFamily="49" charset="-122"/>
              </a:rPr>
              <a:t>亿；其中，穆斯林人口预计增长</a:t>
            </a:r>
            <a:r>
              <a:rPr lang="en-US" altLang="zh-CN" sz="4400" dirty="0">
                <a:latin typeface="仿宋" pitchFamily="49" charset="-122"/>
                <a:ea typeface="仿宋" pitchFamily="49" charset="-122"/>
              </a:rPr>
              <a:t>70%</a:t>
            </a:r>
            <a:r>
              <a:rPr lang="zh-CN" altLang="en-US" sz="4400" dirty="0">
                <a:latin typeface="仿宋" pitchFamily="49" charset="-122"/>
                <a:ea typeface="仿宋" pitchFamily="49" charset="-122"/>
              </a:rPr>
              <a:t>，约为</a:t>
            </a:r>
            <a:r>
              <a:rPr lang="en-US" altLang="zh-CN" sz="4400" dirty="0">
                <a:latin typeface="仿宋" pitchFamily="49" charset="-122"/>
                <a:ea typeface="仿宋" pitchFamily="49" charset="-122"/>
              </a:rPr>
              <a:t>31</a:t>
            </a:r>
            <a:r>
              <a:rPr lang="zh-CN" altLang="en-US" sz="4400" dirty="0">
                <a:latin typeface="仿宋" pitchFamily="49" charset="-122"/>
                <a:ea typeface="仿宋" pitchFamily="49" charset="-122"/>
              </a:rPr>
              <a:t>亿，占全球人口</a:t>
            </a:r>
            <a:r>
              <a:rPr lang="en-US" altLang="zh-CN" sz="4400" dirty="0">
                <a:latin typeface="仿宋" pitchFamily="49" charset="-122"/>
                <a:ea typeface="仿宋" pitchFamily="49" charset="-122"/>
              </a:rPr>
              <a:t>31.5%</a:t>
            </a:r>
            <a:r>
              <a:rPr lang="zh-CN" altLang="en-US" sz="4400" dirty="0">
                <a:latin typeface="仿宋" pitchFamily="49" charset="-122"/>
                <a:ea typeface="仿宋" pitchFamily="49" charset="-122"/>
              </a:rPr>
              <a:t>，基督教人口预计增长</a:t>
            </a:r>
            <a:r>
              <a:rPr lang="en-US" altLang="zh-CN" sz="4400" dirty="0">
                <a:latin typeface="仿宋" pitchFamily="49" charset="-122"/>
                <a:ea typeface="仿宋" pitchFamily="49" charset="-122"/>
              </a:rPr>
              <a:t>34%</a:t>
            </a:r>
            <a:r>
              <a:rPr lang="zh-CN" altLang="en-US" sz="4400" dirty="0">
                <a:latin typeface="仿宋" pitchFamily="49" charset="-122"/>
                <a:ea typeface="仿宋" pitchFamily="49" charset="-122"/>
              </a:rPr>
              <a:t>，约为</a:t>
            </a:r>
            <a:r>
              <a:rPr lang="en-US" altLang="zh-CN" sz="4400" dirty="0">
                <a:latin typeface="仿宋" pitchFamily="49" charset="-122"/>
                <a:ea typeface="仿宋" pitchFamily="49" charset="-122"/>
              </a:rPr>
              <a:t>31</a:t>
            </a:r>
            <a:r>
              <a:rPr lang="zh-CN" altLang="en-US" sz="4400" dirty="0">
                <a:latin typeface="仿宋" pitchFamily="49" charset="-122"/>
                <a:ea typeface="仿宋" pitchFamily="49" charset="-122"/>
              </a:rPr>
              <a:t>亿，占</a:t>
            </a:r>
            <a:r>
              <a:rPr lang="en-US" altLang="zh-CN" sz="4400" dirty="0">
                <a:latin typeface="仿宋" pitchFamily="49" charset="-122"/>
                <a:ea typeface="仿宋" pitchFamily="49" charset="-122"/>
              </a:rPr>
              <a:t>31.5%</a:t>
            </a:r>
          </a:p>
          <a:p>
            <a:pPr>
              <a:lnSpc>
                <a:spcPct val="120000"/>
              </a:lnSpc>
              <a:defRPr/>
            </a:pPr>
            <a:r>
              <a:rPr lang="zh-CN" altLang="en-US" sz="4400" dirty="0">
                <a:latin typeface="仿宋" pitchFamily="49" charset="-122"/>
                <a:ea typeface="仿宋" pitchFamily="49" charset="-122"/>
              </a:rPr>
              <a:t>人口年龄结构：老龄化（日本养老院的老人）</a:t>
            </a:r>
            <a:endParaRPr lang="en-US" altLang="zh-CN" sz="4400" dirty="0">
              <a:latin typeface="仿宋" pitchFamily="49" charset="-122"/>
              <a:ea typeface="仿宋" pitchFamily="49" charset="-122"/>
            </a:endParaRPr>
          </a:p>
          <a:p>
            <a:pPr>
              <a:lnSpc>
                <a:spcPct val="120000"/>
              </a:lnSpc>
              <a:defRPr/>
            </a:pPr>
            <a:r>
              <a:rPr lang="zh-CN" altLang="en-US" sz="4400" dirty="0">
                <a:latin typeface="仿宋" pitchFamily="49" charset="-122"/>
                <a:ea typeface="仿宋" pitchFamily="49" charset="-122"/>
              </a:rPr>
              <a:t>人口与资源关系：全球工业化进程与地球承载力</a:t>
            </a:r>
            <a:endParaRPr lang="en-US" altLang="zh-CN" sz="4400" dirty="0">
              <a:latin typeface="仿宋" pitchFamily="49" charset="-122"/>
              <a:ea typeface="仿宋" pitchFamily="49" charset="-122"/>
            </a:endParaRPr>
          </a:p>
          <a:p>
            <a:pPr>
              <a:lnSpc>
                <a:spcPct val="150000"/>
              </a:lnSpc>
            </a:pPr>
            <a:r>
              <a:rPr lang="en-US" altLang="zh-CN" sz="4400" dirty="0">
                <a:latin typeface="仿宋" pitchFamily="49" charset="-122"/>
                <a:ea typeface="仿宋" pitchFamily="49" charset="-122"/>
              </a:rPr>
              <a:t>1960</a:t>
            </a:r>
            <a:r>
              <a:rPr lang="zh-CN" altLang="zh-CN" sz="4400" dirty="0">
                <a:latin typeface="仿宋" panose="02010609060101010101" pitchFamily="49" charset="-122"/>
                <a:ea typeface="仿宋" panose="02010609060101010101" pitchFamily="49" charset="-122"/>
              </a:rPr>
              <a:t>年美国人口比例如下：白人</a:t>
            </a:r>
            <a:r>
              <a:rPr lang="en-US" altLang="zh-CN" sz="4400" dirty="0">
                <a:latin typeface="仿宋" panose="02010609060101010101" pitchFamily="49" charset="-122"/>
                <a:ea typeface="仿宋" panose="02010609060101010101" pitchFamily="49" charset="-122"/>
              </a:rPr>
              <a:t>85%</a:t>
            </a:r>
            <a:r>
              <a:rPr lang="zh-CN" altLang="zh-CN" sz="4400" dirty="0">
                <a:latin typeface="仿宋" panose="02010609060101010101" pitchFamily="49" charset="-122"/>
                <a:ea typeface="仿宋" panose="02010609060101010101" pitchFamily="49" charset="-122"/>
              </a:rPr>
              <a:t>，黑人</a:t>
            </a:r>
            <a:r>
              <a:rPr lang="en-US" altLang="zh-CN" sz="4400" dirty="0">
                <a:latin typeface="仿宋" panose="02010609060101010101" pitchFamily="49" charset="-122"/>
                <a:ea typeface="仿宋" panose="02010609060101010101" pitchFamily="49" charset="-122"/>
              </a:rPr>
              <a:t>10%</a:t>
            </a:r>
            <a:r>
              <a:rPr lang="zh-CN" altLang="zh-CN" sz="4400" dirty="0">
                <a:latin typeface="仿宋" panose="02010609060101010101" pitchFamily="49" charset="-122"/>
                <a:ea typeface="仿宋" panose="02010609060101010101" pitchFamily="49" charset="-122"/>
              </a:rPr>
              <a:t>，拉美裔</a:t>
            </a:r>
            <a:r>
              <a:rPr lang="en-US" altLang="zh-CN" sz="4400" dirty="0">
                <a:latin typeface="仿宋" panose="02010609060101010101" pitchFamily="49" charset="-122"/>
                <a:ea typeface="仿宋" panose="02010609060101010101" pitchFamily="49" charset="-122"/>
              </a:rPr>
              <a:t>2.6%</a:t>
            </a:r>
            <a:endParaRPr lang="zh-Hans" altLang="en-US" sz="4400" dirty="0">
              <a:latin typeface="仿宋" panose="02010609060101010101" pitchFamily="49" charset="-122"/>
              <a:ea typeface="仿宋" panose="02010609060101010101" pitchFamily="49" charset="-122"/>
            </a:endParaRPr>
          </a:p>
          <a:p>
            <a:pPr>
              <a:lnSpc>
                <a:spcPct val="150000"/>
              </a:lnSpc>
            </a:pPr>
            <a:r>
              <a:rPr lang="en-US" altLang="zh-CN" sz="4400" dirty="0">
                <a:latin typeface="仿宋" panose="02010609060101010101" pitchFamily="49" charset="-122"/>
                <a:ea typeface="仿宋" panose="02010609060101010101" pitchFamily="49" charset="-122"/>
              </a:rPr>
              <a:t>2017</a:t>
            </a:r>
            <a:r>
              <a:rPr lang="zh-CN" altLang="zh-CN" sz="4400" dirty="0">
                <a:latin typeface="仿宋" panose="02010609060101010101" pitchFamily="49" charset="-122"/>
                <a:ea typeface="仿宋" panose="02010609060101010101" pitchFamily="49" charset="-122"/>
              </a:rPr>
              <a:t>年</a:t>
            </a:r>
            <a:r>
              <a:rPr lang="zh-Hans" altLang="en-US" sz="4400" dirty="0">
                <a:latin typeface="仿宋" panose="02010609060101010101" pitchFamily="49" charset="-122"/>
                <a:ea typeface="仿宋" panose="02010609060101010101" pitchFamily="49" charset="-122"/>
              </a:rPr>
              <a:t>美国人口比例如下：白人</a:t>
            </a:r>
            <a:r>
              <a:rPr lang="en-US" altLang="zh-CN" sz="4400" dirty="0">
                <a:latin typeface="仿宋" panose="02010609060101010101" pitchFamily="49" charset="-122"/>
                <a:ea typeface="仿宋" panose="02010609060101010101" pitchFamily="49" charset="-122"/>
              </a:rPr>
              <a:t>60%</a:t>
            </a:r>
            <a:r>
              <a:rPr lang="zh-CN" altLang="zh-CN" sz="4400" dirty="0">
                <a:latin typeface="仿宋" panose="02010609060101010101" pitchFamily="49" charset="-122"/>
                <a:ea typeface="仿宋" panose="02010609060101010101" pitchFamily="49" charset="-122"/>
              </a:rPr>
              <a:t>，</a:t>
            </a:r>
            <a:r>
              <a:rPr lang="zh-Hans" altLang="en-US" sz="4400" dirty="0">
                <a:latin typeface="仿宋" panose="02010609060101010101" pitchFamily="49" charset="-122"/>
                <a:ea typeface="仿宋" panose="02010609060101010101" pitchFamily="49" charset="-122"/>
              </a:rPr>
              <a:t>黑人</a:t>
            </a:r>
            <a:r>
              <a:rPr lang="en-US" altLang="zh-CN" sz="4400" dirty="0">
                <a:latin typeface="仿宋" panose="02010609060101010101" pitchFamily="49" charset="-122"/>
                <a:ea typeface="仿宋" panose="02010609060101010101" pitchFamily="49" charset="-122"/>
              </a:rPr>
              <a:t>13%</a:t>
            </a:r>
            <a:r>
              <a:rPr lang="zh-CN" altLang="zh-CN" sz="4400" dirty="0">
                <a:latin typeface="仿宋" panose="02010609060101010101" pitchFamily="49" charset="-122"/>
                <a:ea typeface="仿宋" panose="02010609060101010101" pitchFamily="49" charset="-122"/>
              </a:rPr>
              <a:t>，</a:t>
            </a:r>
            <a:r>
              <a:rPr lang="zh-Hans" altLang="en-US" sz="4400" dirty="0">
                <a:latin typeface="仿宋" panose="02010609060101010101" pitchFamily="49" charset="-122"/>
                <a:ea typeface="仿宋" panose="02010609060101010101" pitchFamily="49" charset="-122"/>
              </a:rPr>
              <a:t>拉美裔</a:t>
            </a:r>
            <a:r>
              <a:rPr lang="en-US" altLang="zh-CN" sz="4400" dirty="0">
                <a:latin typeface="仿宋" panose="02010609060101010101" pitchFamily="49" charset="-122"/>
                <a:ea typeface="仿宋" panose="02010609060101010101" pitchFamily="49" charset="-122"/>
              </a:rPr>
              <a:t>18%</a:t>
            </a:r>
            <a:endParaRPr lang="zh-Hans" altLang="en-US" sz="4400" dirty="0">
              <a:latin typeface="仿宋" panose="02010609060101010101" pitchFamily="49" charset="-122"/>
              <a:ea typeface="仿宋" panose="02010609060101010101" pitchFamily="49" charset="-122"/>
            </a:endParaRPr>
          </a:p>
          <a:p>
            <a:pPr>
              <a:lnSpc>
                <a:spcPct val="150000"/>
              </a:lnSpc>
            </a:pPr>
            <a:r>
              <a:rPr lang="en-US" altLang="zh-Hans" sz="4400" dirty="0">
                <a:latin typeface="仿宋" panose="02010609060101010101" pitchFamily="49" charset="-122"/>
                <a:ea typeface="仿宋" panose="02010609060101010101" pitchFamily="49" charset="-122"/>
              </a:rPr>
              <a:t>2010-2017</a:t>
            </a:r>
            <a:r>
              <a:rPr lang="zh-Hans" altLang="en-US" sz="4400" dirty="0">
                <a:latin typeface="仿宋" panose="02010609060101010101" pitchFamily="49" charset="-122"/>
                <a:ea typeface="仿宋" panose="02010609060101010101" pitchFamily="49" charset="-122"/>
              </a:rPr>
              <a:t>年间</a:t>
            </a:r>
            <a:r>
              <a:rPr lang="zh-CN" altLang="zh-CN" sz="4400" dirty="0">
                <a:latin typeface="仿宋" panose="02010609060101010101" pitchFamily="49" charset="-122"/>
                <a:ea typeface="仿宋" panose="02010609060101010101" pitchFamily="49" charset="-122"/>
              </a:rPr>
              <a:t>美国新生</a:t>
            </a:r>
            <a:r>
              <a:rPr lang="zh-CN" altLang="en-US" sz="4400" dirty="0">
                <a:latin typeface="仿宋" panose="02010609060101010101" pitchFamily="49" charset="-122"/>
                <a:ea typeface="仿宋" panose="02010609060101010101" pitchFamily="49" charset="-122"/>
              </a:rPr>
              <a:t>非白人</a:t>
            </a:r>
            <a:r>
              <a:rPr lang="zh-CN" altLang="zh-CN" sz="4400" dirty="0">
                <a:latin typeface="仿宋" panose="02010609060101010101" pitchFamily="49" charset="-122"/>
                <a:ea typeface="仿宋" panose="02010609060101010101" pitchFamily="49" charset="-122"/>
              </a:rPr>
              <a:t>婴儿超过半数，预计到</a:t>
            </a:r>
            <a:r>
              <a:rPr lang="en-US" altLang="zh-CN" sz="4400" dirty="0">
                <a:latin typeface="仿宋" panose="02010609060101010101" pitchFamily="49" charset="-122"/>
                <a:ea typeface="仿宋" panose="02010609060101010101" pitchFamily="49" charset="-122"/>
              </a:rPr>
              <a:t>2024</a:t>
            </a:r>
            <a:r>
              <a:rPr lang="zh-CN" altLang="zh-CN" sz="4400" dirty="0">
                <a:latin typeface="仿宋" panose="02010609060101010101" pitchFamily="49" charset="-122"/>
                <a:ea typeface="仿宋" panose="02010609060101010101" pitchFamily="49" charset="-122"/>
              </a:rPr>
              <a:t>年，</a:t>
            </a:r>
            <a:r>
              <a:rPr lang="en-US" altLang="zh-CN" sz="4400" dirty="0">
                <a:latin typeface="仿宋" panose="02010609060101010101" pitchFamily="49" charset="-122"/>
                <a:ea typeface="仿宋" panose="02010609060101010101" pitchFamily="49" charset="-122"/>
              </a:rPr>
              <a:t>20</a:t>
            </a:r>
            <a:r>
              <a:rPr lang="zh-CN" altLang="zh-CN" sz="4400" dirty="0">
                <a:latin typeface="仿宋" panose="02010609060101010101" pitchFamily="49" charset="-122"/>
                <a:ea typeface="仿宋" panose="02010609060101010101" pitchFamily="49" charset="-122"/>
              </a:rPr>
              <a:t>岁以下人口一半不是白人</a:t>
            </a:r>
            <a:r>
              <a:rPr lang="zh-CN" altLang="en-US" sz="4400" dirty="0">
                <a:latin typeface="仿宋" panose="02010609060101010101" pitchFamily="49" charset="-122"/>
                <a:ea typeface="仿宋" panose="02010609060101010101" pitchFamily="49" charset="-122"/>
              </a:rPr>
              <a:t>（美生育率</a:t>
            </a:r>
            <a:r>
              <a:rPr lang="en-US" altLang="zh-CN" sz="4400" dirty="0">
                <a:latin typeface="仿宋" panose="02010609060101010101" pitchFamily="49" charset="-122"/>
                <a:ea typeface="仿宋" panose="02010609060101010101" pitchFamily="49" charset="-122"/>
              </a:rPr>
              <a:t>2007</a:t>
            </a:r>
            <a:r>
              <a:rPr lang="zh-CN" altLang="en-US" sz="4400" dirty="0">
                <a:latin typeface="仿宋" panose="02010609060101010101" pitchFamily="49" charset="-122"/>
                <a:ea typeface="仿宋" panose="02010609060101010101" pitchFamily="49" charset="-122"/>
              </a:rPr>
              <a:t>年为</a:t>
            </a:r>
            <a:r>
              <a:rPr lang="en-US" altLang="zh-CN" sz="4400" dirty="0">
                <a:latin typeface="仿宋" panose="02010609060101010101" pitchFamily="49" charset="-122"/>
                <a:ea typeface="仿宋" panose="02010609060101010101" pitchFamily="49" charset="-122"/>
              </a:rPr>
              <a:t>2.12</a:t>
            </a:r>
            <a:r>
              <a:rPr lang="zh-CN" altLang="en-US" sz="4400" dirty="0">
                <a:latin typeface="仿宋" panose="02010609060101010101" pitchFamily="49" charset="-122"/>
                <a:ea typeface="仿宋" panose="02010609060101010101" pitchFamily="49" charset="-122"/>
              </a:rPr>
              <a:t>；</a:t>
            </a:r>
            <a:r>
              <a:rPr lang="en-US" altLang="zh-CN" sz="4400" dirty="0">
                <a:latin typeface="仿宋" panose="02010609060101010101" pitchFamily="49" charset="-122"/>
                <a:ea typeface="仿宋" panose="02010609060101010101" pitchFamily="49" charset="-122"/>
              </a:rPr>
              <a:t>2017</a:t>
            </a:r>
            <a:r>
              <a:rPr lang="zh-CN" altLang="en-US" sz="4400" dirty="0">
                <a:latin typeface="仿宋" panose="02010609060101010101" pitchFamily="49" charset="-122"/>
                <a:ea typeface="仿宋" panose="02010609060101010101" pitchFamily="49" charset="-122"/>
              </a:rPr>
              <a:t>年为</a:t>
            </a:r>
            <a:r>
              <a:rPr lang="en-US" altLang="zh-CN" sz="4400" dirty="0">
                <a:latin typeface="仿宋" panose="02010609060101010101" pitchFamily="49" charset="-122"/>
                <a:ea typeface="仿宋" panose="02010609060101010101" pitchFamily="49" charset="-122"/>
              </a:rPr>
              <a:t>1.76</a:t>
            </a:r>
            <a:r>
              <a:rPr lang="zh-CN" altLang="en-US" sz="4400" dirty="0">
                <a:latin typeface="仿宋" panose="02010609060101010101" pitchFamily="49" charset="-122"/>
                <a:ea typeface="仿宋" panose="02010609060101010101" pitchFamily="49" charset="-122"/>
              </a:rPr>
              <a:t>）</a:t>
            </a:r>
            <a:endParaRPr lang="en-US" altLang="zh-CN" sz="4400" dirty="0">
              <a:latin typeface="仿宋" pitchFamily="49" charset="-122"/>
              <a:ea typeface="仿宋" pitchFamily="49" charset="-122"/>
            </a:endParaRPr>
          </a:p>
          <a:p>
            <a:pPr>
              <a:lnSpc>
                <a:spcPct val="120000"/>
              </a:lnSpc>
              <a:defRPr/>
            </a:pPr>
            <a:endParaRPr lang="en-US" altLang="zh-CN" sz="4400" dirty="0">
              <a:latin typeface="仿宋" pitchFamily="49" charset="-122"/>
              <a:ea typeface="仿宋"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820BD91-4AA4-4B61-9E64-98ADB1E41D8E}"/>
              </a:ext>
            </a:extLst>
          </p:cNvPr>
          <p:cNvSpPr>
            <a:spLocks noGrp="1"/>
          </p:cNvSpPr>
          <p:nvPr>
            <p:ph type="body" idx="1"/>
          </p:nvPr>
        </p:nvSpPr>
        <p:spPr>
          <a:xfrm>
            <a:off x="250825" y="1125538"/>
            <a:ext cx="8713788" cy="5111750"/>
          </a:xfrm>
        </p:spPr>
        <p:txBody>
          <a:bodyPr>
            <a:normAutofit fontScale="62500" lnSpcReduction="20000"/>
          </a:bodyPr>
          <a:lstStyle/>
          <a:p>
            <a:pPr algn="ctr">
              <a:buFont typeface="Arial" panose="020B0604020202020204" pitchFamily="34" charset="0"/>
              <a:buNone/>
              <a:defRPr/>
            </a:pPr>
            <a:r>
              <a:rPr lang="en-US" altLang="zh-CN" sz="5100" b="1" dirty="0">
                <a:latin typeface="Adobe 黑体 Std R" charset="-122"/>
                <a:ea typeface="Adobe 黑体 Std R" charset="-122"/>
                <a:cs typeface="+mj-cs"/>
              </a:rPr>
              <a:t>《21</a:t>
            </a:r>
            <a:r>
              <a:rPr lang="zh-CN" altLang="en-US" sz="5100" b="1" dirty="0">
                <a:latin typeface="Adobe 黑体 Std R" charset="-122"/>
                <a:ea typeface="Adobe 黑体 Std R" charset="-122"/>
                <a:cs typeface="+mj-cs"/>
              </a:rPr>
              <a:t>世纪资本论</a:t>
            </a:r>
            <a:r>
              <a:rPr lang="en-US" altLang="zh-CN" sz="5100" b="1" dirty="0">
                <a:latin typeface="Adobe 黑体 Std R" charset="-122"/>
                <a:ea typeface="Adobe 黑体 Std R" charset="-122"/>
                <a:cs typeface="+mj-cs"/>
              </a:rPr>
              <a:t>》</a:t>
            </a:r>
            <a:r>
              <a:rPr lang="zh-CN" altLang="zh-CN" sz="5100" b="1" dirty="0">
                <a:latin typeface="Adobe 黑体 Std R" charset="-122"/>
                <a:ea typeface="Adobe 黑体 Std R" charset="-122"/>
                <a:cs typeface="+mj-cs"/>
              </a:rPr>
              <a:t> </a:t>
            </a:r>
            <a:r>
              <a:rPr lang="zh-CN" altLang="en-US" sz="5100" b="1" dirty="0">
                <a:latin typeface="Adobe 黑体 Std R" charset="-122"/>
                <a:ea typeface="Adobe 黑体 Std R" charset="-122"/>
                <a:cs typeface="+mj-cs"/>
              </a:rPr>
              <a:t>（皮凯蒂）</a:t>
            </a:r>
            <a:endParaRPr lang="en-US" altLang="zh-CN" sz="5100" b="1" dirty="0">
              <a:latin typeface="Adobe 黑体 Std R" charset="-122"/>
              <a:ea typeface="Adobe 黑体 Std R" charset="-122"/>
              <a:cs typeface="+mj-cs"/>
            </a:endParaRPr>
          </a:p>
          <a:p>
            <a:pPr>
              <a:buFont typeface="Arial" panose="020B0604020202020204" pitchFamily="34" charset="0"/>
              <a:buNone/>
              <a:defRPr/>
            </a:pPr>
            <a:endParaRPr lang="en-US" altLang="zh-CN" sz="3600" dirty="0"/>
          </a:p>
          <a:p>
            <a:pPr>
              <a:lnSpc>
                <a:spcPct val="120000"/>
              </a:lnSpc>
              <a:defRPr/>
            </a:pPr>
            <a:r>
              <a:rPr lang="zh-CN" altLang="en-US" dirty="0">
                <a:latin typeface="仿宋" pitchFamily="49" charset="-122"/>
                <a:ea typeface="仿宋" pitchFamily="49" charset="-122"/>
              </a:rPr>
              <a:t>资本主义核心矛盾：</a:t>
            </a:r>
            <a:r>
              <a:rPr lang="en-US" altLang="zh-CN" dirty="0">
                <a:latin typeface="仿宋" pitchFamily="49" charset="-122"/>
                <a:ea typeface="仿宋" pitchFamily="49" charset="-122"/>
              </a:rPr>
              <a:t>r&gt;g</a:t>
            </a:r>
            <a:r>
              <a:rPr lang="zh-CN" altLang="en-US" dirty="0">
                <a:latin typeface="仿宋" pitchFamily="49" charset="-122"/>
                <a:ea typeface="仿宋" pitchFamily="49" charset="-122"/>
              </a:rPr>
              <a:t>，即私人资本收益率</a:t>
            </a:r>
            <a:r>
              <a:rPr lang="en-US" altLang="zh-CN" dirty="0">
                <a:latin typeface="仿宋" pitchFamily="49" charset="-122"/>
                <a:ea typeface="仿宋" pitchFamily="49" charset="-122"/>
              </a:rPr>
              <a:t>&gt;</a:t>
            </a:r>
            <a:r>
              <a:rPr lang="zh-CN" altLang="en-US" dirty="0">
                <a:latin typeface="仿宋" pitchFamily="49" charset="-122"/>
                <a:ea typeface="仿宋" pitchFamily="49" charset="-122"/>
              </a:rPr>
              <a:t>产出增长率；最富有者不是因为劳动创造了财富，只是因为他们本来就富有</a:t>
            </a:r>
            <a:endParaRPr lang="en-US" altLang="zh-CN" dirty="0">
              <a:latin typeface="仿宋" pitchFamily="49" charset="-122"/>
              <a:ea typeface="仿宋" pitchFamily="49" charset="-122"/>
            </a:endParaRPr>
          </a:p>
          <a:p>
            <a:pPr>
              <a:lnSpc>
                <a:spcPct val="120000"/>
              </a:lnSpc>
              <a:defRPr/>
            </a:pPr>
            <a:r>
              <a:rPr lang="zh-CN" altLang="en-US" dirty="0">
                <a:latin typeface="仿宋" pitchFamily="49" charset="-122"/>
                <a:ea typeface="仿宋" pitchFamily="49" charset="-122"/>
              </a:rPr>
              <a:t>论证：财富积累快于产出和工资增长；企业家不可避免地变为食利者，愈发强势地支配那些除劳动能力外一无所有的人</a:t>
            </a:r>
            <a:endParaRPr lang="en-US" altLang="zh-CN" dirty="0">
              <a:latin typeface="仿宋" pitchFamily="49" charset="-122"/>
              <a:ea typeface="仿宋" pitchFamily="49" charset="-122"/>
            </a:endParaRPr>
          </a:p>
          <a:p>
            <a:pPr>
              <a:lnSpc>
                <a:spcPct val="120000"/>
              </a:lnSpc>
              <a:defRPr/>
            </a:pPr>
            <a:r>
              <a:rPr lang="zh-CN" altLang="en-US" dirty="0">
                <a:latin typeface="仿宋" pitchFamily="49" charset="-122"/>
                <a:ea typeface="仿宋" pitchFamily="49" charset="-122"/>
              </a:rPr>
              <a:t>完全竞争改变不了</a:t>
            </a:r>
            <a:r>
              <a:rPr lang="en-US" altLang="zh-CN" dirty="0">
                <a:latin typeface="仿宋" pitchFamily="49" charset="-122"/>
                <a:ea typeface="仿宋" pitchFamily="49" charset="-122"/>
              </a:rPr>
              <a:t>r&gt;g</a:t>
            </a:r>
            <a:r>
              <a:rPr lang="zh-CN" altLang="en-US" dirty="0">
                <a:latin typeface="仿宋" pitchFamily="49" charset="-122"/>
                <a:ea typeface="仿宋" pitchFamily="49" charset="-122"/>
              </a:rPr>
              <a:t>而是导致这一结果的原因；两种解释：人力资本上升假说和阶级斗争自动被代际斗争所取代</a:t>
            </a:r>
            <a:endParaRPr lang="en-US" altLang="zh-CN" dirty="0">
              <a:latin typeface="仿宋" pitchFamily="49" charset="-122"/>
              <a:ea typeface="仿宋" pitchFamily="49" charset="-122"/>
            </a:endParaRPr>
          </a:p>
          <a:p>
            <a:pPr>
              <a:lnSpc>
                <a:spcPct val="120000"/>
              </a:lnSpc>
              <a:defRPr/>
            </a:pPr>
            <a:r>
              <a:rPr lang="zh-CN" altLang="en-US" dirty="0">
                <a:latin typeface="仿宋" pitchFamily="49" charset="-122"/>
                <a:ea typeface="仿宋" pitchFamily="49" charset="-122"/>
              </a:rPr>
              <a:t>正当解决办法：发展出新的治理形式和介于公有制和私有制之间的共享产权；征收年度累进（平均</a:t>
            </a:r>
            <a:r>
              <a:rPr lang="en-US" altLang="zh-CN" dirty="0">
                <a:latin typeface="仿宋" pitchFamily="49" charset="-122"/>
                <a:ea typeface="仿宋" pitchFamily="49" charset="-122"/>
              </a:rPr>
              <a:t>4-5%</a:t>
            </a:r>
            <a:r>
              <a:rPr lang="zh-CN" altLang="en-US" dirty="0">
                <a:latin typeface="仿宋" pitchFamily="49" charset="-122"/>
                <a:ea typeface="仿宋" pitchFamily="49" charset="-122"/>
              </a:rPr>
              <a:t>）资本收益资本税</a:t>
            </a:r>
            <a:endParaRPr lang="en-US" altLang="zh-CN" dirty="0">
              <a:latin typeface="仿宋" pitchFamily="49" charset="-122"/>
              <a:ea typeface="仿宋" pitchFamily="49" charset="-122"/>
            </a:endParaRPr>
          </a:p>
          <a:p>
            <a:pPr>
              <a:lnSpc>
                <a:spcPct val="120000"/>
              </a:lnSpc>
              <a:defRPr/>
            </a:pPr>
            <a:r>
              <a:rPr lang="zh-CN" altLang="en-US" dirty="0">
                <a:latin typeface="仿宋" pitchFamily="49" charset="-122"/>
                <a:ea typeface="仿宋" pitchFamily="49" charset="-122"/>
              </a:rPr>
              <a:t>政治经济学：理性、系统地研究在经济和社会组织中国家的理想形态，并通过公共政策和制度接近理想社会</a:t>
            </a:r>
            <a:endParaRPr lang="en-US" altLang="zh-CN" dirty="0">
              <a:latin typeface="仿宋" pitchFamily="49" charset="-122"/>
              <a:ea typeface="仿宋" pitchFamily="49" charset="-122"/>
            </a:endParaRPr>
          </a:p>
          <a:p>
            <a:pPr>
              <a:lnSpc>
                <a:spcPct val="120000"/>
              </a:lnSpc>
              <a:defRPr/>
            </a:pPr>
            <a:r>
              <a:rPr lang="zh-CN" altLang="en-US" dirty="0">
                <a:latin typeface="仿宋" pitchFamily="49" charset="-122"/>
                <a:ea typeface="仿宋" pitchFamily="49" charset="-122"/>
              </a:rPr>
              <a:t>不触及当代社会不同阶层的收入，就没有希望产生有益的经济和社会史</a:t>
            </a:r>
            <a:endParaRPr lang="en-US" altLang="zh-CN" dirty="0">
              <a:latin typeface="仿宋" pitchFamily="49" charset="-122"/>
              <a:ea typeface="仿宋" pitchFamily="49" charset="-122"/>
            </a:endParaRPr>
          </a:p>
        </p:txBody>
      </p:sp>
      <p:sp>
        <p:nvSpPr>
          <p:cNvPr id="207876" name="WordArt 4">
            <a:extLst>
              <a:ext uri="{FF2B5EF4-FFF2-40B4-BE49-F238E27FC236}">
                <a16:creationId xmlns:a16="http://schemas.microsoft.com/office/drawing/2014/main" id="{E8ED1D4B-47C0-44BF-9988-A43E569D8ABC}"/>
              </a:ext>
            </a:extLst>
          </p:cNvPr>
          <p:cNvSpPr>
            <a:spLocks noChangeArrowheads="1" noChangeShapeType="1" noTextEdit="1"/>
          </p:cNvSpPr>
          <p:nvPr/>
        </p:nvSpPr>
        <p:spPr bwMode="auto">
          <a:xfrm>
            <a:off x="7380288" y="6381750"/>
            <a:ext cx="1223962" cy="215900"/>
          </a:xfrm>
          <a:prstGeom prst="rect">
            <a:avLst/>
          </a:prstGeom>
        </p:spPr>
        <p:txBody>
          <a:bodyPr wrap="none" fromWordArt="1">
            <a:prstTxWarp prst="textPlain">
              <a:avLst>
                <a:gd name="adj" fmla="val 50000"/>
              </a:avLst>
            </a:prstTxWarp>
          </a:bodyPr>
          <a:lstStyle/>
          <a:p>
            <a:pPr algn="ctr"/>
            <a:r>
              <a:rPr lang="en-US" altLang="zh-CN" sz="3600" kern="10">
                <a:ln w="9525">
                  <a:solidFill>
                    <a:schemeClr val="bg1"/>
                  </a:solidFill>
                  <a:round/>
                  <a:headEnd/>
                  <a:tailEnd/>
                </a:ln>
                <a:solidFill>
                  <a:srgbClr val="FFFFFF"/>
                </a:solidFill>
                <a:latin typeface="Verdana" panose="020B0604030504040204" pitchFamily="34" charset="0"/>
                <a:ea typeface="Verdana" panose="020B0604030504040204" pitchFamily="34" charset="0"/>
                <a:cs typeface="Verdana" panose="020B0604030504040204" pitchFamily="34" charset="0"/>
              </a:rPr>
              <a:t>IWEP</a:t>
            </a:r>
            <a:endParaRPr lang="zh-CN" altLang="en-US" sz="3600" kern="10">
              <a:ln w="9525">
                <a:solidFill>
                  <a:schemeClr val="bg1"/>
                </a:solidFill>
                <a:round/>
                <a:headEnd/>
                <a:tailEnd/>
              </a:ln>
              <a:solidFill>
                <a:srgbClr val="FFFFFF"/>
              </a:solidFill>
              <a:latin typeface="Verdana" panose="020B0604030504040204" pitchFamily="34" charset="0"/>
              <a:cs typeface="Verdana" panose="020B060403050404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标题 1"/>
          <p:cNvSpPr>
            <a:spLocks noGrp="1"/>
          </p:cNvSpPr>
          <p:nvPr>
            <p:ph type="title"/>
          </p:nvPr>
        </p:nvSpPr>
        <p:spPr>
          <a:xfrm>
            <a:off x="467544" y="476672"/>
            <a:ext cx="8219256" cy="1223541"/>
          </a:xfrm>
        </p:spPr>
        <p:txBody>
          <a:bodyPr>
            <a:normAutofit/>
          </a:bodyPr>
          <a:lstStyle/>
          <a:p>
            <a:pPr eaLnBrk="1" hangingPunct="1"/>
            <a:r>
              <a:rPr lang="zh-CN" altLang="en-US" sz="4000" b="1" dirty="0">
                <a:latin typeface="微软雅黑" panose="020B0503020204020204" pitchFamily="34" charset="-122"/>
                <a:ea typeface="微软雅黑" panose="020B0503020204020204" pitchFamily="34" charset="-122"/>
              </a:rPr>
              <a:t>民族主义四大特征</a:t>
            </a:r>
          </a:p>
        </p:txBody>
      </p:sp>
      <p:sp>
        <p:nvSpPr>
          <p:cNvPr id="63491" name="内容占位符 2"/>
          <p:cNvSpPr>
            <a:spLocks noGrp="1"/>
          </p:cNvSpPr>
          <p:nvPr>
            <p:ph idx="1"/>
          </p:nvPr>
        </p:nvSpPr>
        <p:spPr>
          <a:xfrm>
            <a:off x="428625" y="1600200"/>
            <a:ext cx="8258175" cy="5043488"/>
          </a:xfrm>
        </p:spPr>
        <p:txBody>
          <a:bodyPr/>
          <a:lstStyle/>
          <a:p>
            <a:pPr marL="514350" indent="-514350" eaLnBrk="1" hangingPunct="1">
              <a:lnSpc>
                <a:spcPct val="120000"/>
              </a:lnSpc>
              <a:buFont typeface="Arial" panose="020B0604020202020204" pitchFamily="34" charset="0"/>
              <a:buAutoNum type="arabicPeriod"/>
            </a:pPr>
            <a:r>
              <a:rPr lang="zh-CN" altLang="zh-CN" sz="2400" dirty="0">
                <a:latin typeface="仿宋" panose="02010609060101010101" pitchFamily="49" charset="-122"/>
                <a:ea typeface="仿宋" panose="02010609060101010101" pitchFamily="49" charset="-122"/>
              </a:rPr>
              <a:t>坚信民族要求之至高</a:t>
            </a:r>
            <a:endParaRPr lang="en-US" altLang="zh-CN" sz="2400" dirty="0">
              <a:latin typeface="仿宋" panose="02010609060101010101" pitchFamily="49" charset="-122"/>
              <a:ea typeface="仿宋" panose="02010609060101010101" pitchFamily="49" charset="-122"/>
            </a:endParaRPr>
          </a:p>
          <a:p>
            <a:pPr marL="514350" indent="-514350" eaLnBrk="1" hangingPunct="1">
              <a:lnSpc>
                <a:spcPct val="120000"/>
              </a:lnSpc>
              <a:buFont typeface="Arial" panose="020B0604020202020204" pitchFamily="34" charset="0"/>
              <a:buAutoNum type="arabicPeriod"/>
            </a:pPr>
            <a:r>
              <a:rPr lang="zh-CN" altLang="zh-CN" sz="2400" dirty="0">
                <a:latin typeface="仿宋" panose="02010609060101010101" pitchFamily="49" charset="-122"/>
                <a:ea typeface="仿宋" panose="02010609060101010101" pitchFamily="49" charset="-122"/>
              </a:rPr>
              <a:t>民族所有成员的有机联系</a:t>
            </a:r>
            <a:endParaRPr lang="en-US" altLang="zh-CN" sz="2400" dirty="0">
              <a:latin typeface="仿宋" panose="02010609060101010101" pitchFamily="49" charset="-122"/>
              <a:ea typeface="仿宋" panose="02010609060101010101" pitchFamily="49" charset="-122"/>
            </a:endParaRPr>
          </a:p>
          <a:p>
            <a:pPr marL="514350" indent="-514350" eaLnBrk="1" hangingPunct="1">
              <a:lnSpc>
                <a:spcPct val="120000"/>
              </a:lnSpc>
              <a:buFont typeface="Arial" panose="020B0604020202020204" pitchFamily="34" charset="0"/>
              <a:buAutoNum type="arabicPeriod"/>
            </a:pPr>
            <a:r>
              <a:rPr lang="zh-CN" altLang="zh-CN" sz="2400" dirty="0">
                <a:latin typeface="仿宋" panose="02010609060101010101" pitchFamily="49" charset="-122"/>
                <a:ea typeface="仿宋" panose="02010609060101010101" pitchFamily="49" charset="-122"/>
              </a:rPr>
              <a:t>我族价值之有价值就是因为它是我族的</a:t>
            </a:r>
            <a:endParaRPr lang="en-US" altLang="zh-CN" sz="2400" dirty="0">
              <a:latin typeface="仿宋" panose="02010609060101010101" pitchFamily="49" charset="-122"/>
              <a:ea typeface="仿宋" panose="02010609060101010101" pitchFamily="49" charset="-122"/>
            </a:endParaRPr>
          </a:p>
          <a:p>
            <a:pPr marL="514350" indent="-514350" eaLnBrk="1" hangingPunct="1">
              <a:lnSpc>
                <a:spcPct val="120000"/>
              </a:lnSpc>
              <a:buFont typeface="Arial" panose="020B0604020202020204" pitchFamily="34" charset="0"/>
              <a:buAutoNum type="arabicPeriod"/>
            </a:pPr>
            <a:r>
              <a:rPr lang="zh-CN" altLang="zh-CN" sz="2400" dirty="0">
                <a:latin typeface="仿宋" panose="02010609060101010101" pitchFamily="49" charset="-122"/>
                <a:ea typeface="仿宋" panose="02010609060101010101" pitchFamily="49" charset="-122"/>
              </a:rPr>
              <a:t>在诸多权威或忠诚的竞争者中民族诉求是至高的</a:t>
            </a:r>
            <a:endParaRPr lang="en-US" altLang="zh-CN" sz="2400" dirty="0">
              <a:latin typeface="仿宋" panose="02010609060101010101" pitchFamily="49" charset="-122"/>
              <a:ea typeface="仿宋" panose="02010609060101010101" pitchFamily="49" charset="-122"/>
            </a:endParaRPr>
          </a:p>
          <a:p>
            <a:pPr marL="514350" indent="-514350" eaLnBrk="1" hangingPunct="1">
              <a:lnSpc>
                <a:spcPct val="120000"/>
              </a:lnSpc>
              <a:buFont typeface="Arial" panose="020B0604020202020204" pitchFamily="34" charset="0"/>
              <a:buNone/>
            </a:pPr>
            <a:endParaRPr lang="zh-CN" altLang="en-US" sz="2400" dirty="0">
              <a:latin typeface="仿宋" panose="02010609060101010101" pitchFamily="49" charset="-122"/>
              <a:ea typeface="仿宋" panose="02010609060101010101" pitchFamily="49" charset="-122"/>
              <a:cs typeface="Adobe 楷体 Std R"/>
            </a:endParaRPr>
          </a:p>
          <a:p>
            <a:pPr marL="514350" indent="-514350" eaLnBrk="1" hangingPunct="1">
              <a:lnSpc>
                <a:spcPct val="120000"/>
              </a:lnSpc>
              <a:buFont typeface="Arial" panose="020B0604020202020204" pitchFamily="34" charset="0"/>
              <a:buNone/>
            </a:pPr>
            <a:r>
              <a:rPr lang="zh-CN" altLang="en-US" sz="2400" dirty="0">
                <a:latin typeface="仿宋" panose="02010609060101010101" pitchFamily="49" charset="-122"/>
                <a:ea typeface="仿宋" panose="02010609060101010101" pitchFamily="49" charset="-122"/>
                <a:cs typeface="Adobe 楷体 Std R"/>
              </a:rPr>
              <a:t>   “</a:t>
            </a:r>
            <a:r>
              <a:rPr lang="zh-CN" altLang="zh-CN" sz="2400" dirty="0">
                <a:latin typeface="仿宋" panose="02010609060101010101" pitchFamily="49" charset="-122"/>
                <a:ea typeface="仿宋" panose="02010609060101010101" pitchFamily="49" charset="-122"/>
                <a:cs typeface="Adobe 楷体 Std R"/>
              </a:rPr>
              <a:t>历史中人们投以最强烈献身精神和自我认同的依然是民族国家。</a:t>
            </a:r>
            <a:r>
              <a:rPr lang="en-US" altLang="zh-CN" sz="2400" dirty="0">
                <a:latin typeface="仿宋" panose="02010609060101010101" pitchFamily="49" charset="-122"/>
                <a:ea typeface="仿宋" panose="02010609060101010101" pitchFamily="49" charset="-122"/>
                <a:cs typeface="Adobe 楷体 Std R"/>
              </a:rPr>
              <a:t>1914</a:t>
            </a:r>
            <a:r>
              <a:rPr lang="zh-CN" altLang="zh-CN" sz="2400" dirty="0">
                <a:latin typeface="仿宋" panose="02010609060101010101" pitchFamily="49" charset="-122"/>
                <a:ea typeface="仿宋" panose="02010609060101010101" pitchFamily="49" charset="-122"/>
                <a:cs typeface="Adobe 楷体 Std R"/>
              </a:rPr>
              <a:t>年民族国家显现了自己的力量，对民族国家的爱和国家认同要远比国际劳动阶级运动的大团结强烈得多，世界大战惨烈地证明了这一点。</a:t>
            </a:r>
            <a:r>
              <a:rPr lang="zh-CN" altLang="en-US" sz="2400" dirty="0">
                <a:latin typeface="仿宋" panose="02010609060101010101" pitchFamily="49" charset="-122"/>
                <a:ea typeface="仿宋" panose="02010609060101010101" pitchFamily="49" charset="-122"/>
                <a:cs typeface="Adobe 楷体 Std R"/>
              </a:rPr>
              <a:t>”</a:t>
            </a:r>
            <a:r>
              <a:rPr lang="zh-CN" altLang="zh-CN" sz="2400" dirty="0">
                <a:latin typeface="仿宋" panose="02010609060101010101" pitchFamily="49" charset="-122"/>
                <a:ea typeface="仿宋" panose="02010609060101010101" pitchFamily="49" charset="-122"/>
                <a:cs typeface="Adobe 楷体 Std R"/>
              </a:rPr>
              <a:t>  </a:t>
            </a:r>
            <a:endParaRPr lang="en-US" altLang="zh-CN" sz="2400" dirty="0">
              <a:latin typeface="仿宋" panose="02010609060101010101" pitchFamily="49" charset="-122"/>
              <a:ea typeface="仿宋" panose="02010609060101010101" pitchFamily="49" charset="-122"/>
              <a:cs typeface="Adobe 楷体 Std R"/>
            </a:endParaRPr>
          </a:p>
          <a:p>
            <a:pPr marL="514350" indent="-514350" eaLnBrk="1" hangingPunct="1">
              <a:lnSpc>
                <a:spcPct val="120000"/>
              </a:lnSpc>
              <a:buFont typeface="Wingdings" panose="05000000000000000000" pitchFamily="2" charset="2"/>
              <a:buNone/>
            </a:pPr>
            <a:r>
              <a:rPr lang="en-US" altLang="zh-CN" sz="2400" i="1" dirty="0">
                <a:latin typeface="仿宋" panose="02010609060101010101" pitchFamily="49" charset="-122"/>
                <a:ea typeface="仿宋" panose="02010609060101010101" pitchFamily="49" charset="-122"/>
                <a:cs typeface="Adobe 楷体 Std R"/>
              </a:rPr>
              <a:t>                </a:t>
            </a:r>
            <a:r>
              <a:rPr lang="zh-CN" altLang="en-US" sz="2400" i="1" dirty="0">
                <a:latin typeface="仿宋" panose="02010609060101010101" pitchFamily="49" charset="-122"/>
                <a:ea typeface="仿宋" panose="02010609060101010101" pitchFamily="49" charset="-122"/>
                <a:cs typeface="Adobe 楷体 Std R"/>
              </a:rPr>
              <a:t>－－－</a:t>
            </a:r>
            <a:r>
              <a:rPr lang="zh-CN" altLang="en-US" sz="2400" i="1" dirty="0">
                <a:latin typeface="仿宋" panose="02010609060101010101" pitchFamily="49" charset="-122"/>
                <a:ea typeface="仿宋" panose="02010609060101010101" pitchFamily="49" charset="-122"/>
              </a:rPr>
              <a:t>以赛亚</a:t>
            </a:r>
            <a:r>
              <a:rPr lang="zh-CN" altLang="en-US" sz="2400" i="1" dirty="0">
                <a:latin typeface="仿宋" panose="02010609060101010101" pitchFamily="49" charset="-122"/>
                <a:ea typeface="仿宋" panose="02010609060101010101" pitchFamily="49" charset="-122"/>
                <a:sym typeface="Wingdings" panose="05000000000000000000" pitchFamily="2" charset="2"/>
              </a:rPr>
              <a:t></a:t>
            </a:r>
            <a:r>
              <a:rPr lang="zh-CN" altLang="en-US" sz="2400" i="1" dirty="0">
                <a:latin typeface="仿宋" panose="02010609060101010101" pitchFamily="49" charset="-122"/>
                <a:ea typeface="仿宋" panose="02010609060101010101" pitchFamily="49" charset="-122"/>
              </a:rPr>
              <a:t>伯林：</a:t>
            </a:r>
            <a:r>
              <a:rPr lang="en-US" altLang="zh-CN" sz="2400" i="1" dirty="0">
                <a:latin typeface="仿宋" panose="02010609060101010101" pitchFamily="49" charset="-122"/>
                <a:ea typeface="仿宋" panose="02010609060101010101" pitchFamily="49" charset="-122"/>
              </a:rPr>
              <a:t>《</a:t>
            </a:r>
            <a:r>
              <a:rPr lang="zh-CN" altLang="en-US" sz="2400" i="1" dirty="0">
                <a:latin typeface="仿宋" panose="02010609060101010101" pitchFamily="49" charset="-122"/>
                <a:ea typeface="仿宋" panose="02010609060101010101" pitchFamily="49" charset="-122"/>
              </a:rPr>
              <a:t>民族主义</a:t>
            </a:r>
            <a:r>
              <a:rPr lang="en-US" altLang="zh-CN" sz="2400" i="1" dirty="0">
                <a:latin typeface="仿宋" panose="02010609060101010101" pitchFamily="49" charset="-122"/>
                <a:ea typeface="仿宋" panose="02010609060101010101" pitchFamily="49" charset="-122"/>
              </a:rPr>
              <a:t>》</a:t>
            </a:r>
            <a:endParaRPr lang="zh-CN" altLang="en-US" sz="2400" i="1" dirty="0">
              <a:latin typeface="仿宋" panose="02010609060101010101" pitchFamily="49" charset="-122"/>
              <a:ea typeface="仿宋" panose="02010609060101010101" pitchFamily="49"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29750</TotalTime>
  <Words>9752</Words>
  <Application>Microsoft Office PowerPoint</Application>
  <PresentationFormat>全屏显示(4:3)</PresentationFormat>
  <Paragraphs>597</Paragraphs>
  <Slides>63</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63</vt:i4>
      </vt:variant>
    </vt:vector>
  </HeadingPairs>
  <TitlesOfParts>
    <vt:vector size="74" baseType="lpstr">
      <vt:lpstr>Adobe 黑体 Std R</vt:lpstr>
      <vt:lpstr>仿宋</vt:lpstr>
      <vt:lpstr>黑体</vt:lpstr>
      <vt:lpstr>华文琥珀</vt:lpstr>
      <vt:lpstr>微软雅黑</vt:lpstr>
      <vt:lpstr>Arial</vt:lpstr>
      <vt:lpstr>Calibri</vt:lpstr>
      <vt:lpstr>Times New Roman</vt:lpstr>
      <vt:lpstr>Verdana</vt:lpstr>
      <vt:lpstr>Wingdings</vt:lpstr>
      <vt:lpstr>Office 主题</vt:lpstr>
      <vt:lpstr>世界格局变化中的中美关系    2019年3月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民族主义四大特征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美国的国家利益</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美中之间的战略互疑</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中国战略目标：中华民族伟大复兴 </vt:lpstr>
      <vt:lpstr>PowerPoint 演示文稿</vt:lpstr>
      <vt:lpstr>PowerPoint 演示文稿</vt:lpstr>
      <vt:lpstr>PowerPoint 演示文稿</vt:lpstr>
      <vt:lpstr>美国对华“规锁政策”</vt:lpstr>
      <vt:lpstr>中美关系未来演变的四种可能情景</vt:lpstr>
      <vt:lpstr>针对美国对华“规锁政策”的应对策略</vt:lpstr>
      <vt:lpstr>PowerPoint 演示文稿</vt:lpstr>
      <vt:lpstr>PowerPoint 演示文稿</vt:lpstr>
      <vt:lpstr>PowerPoint 演示文稿</vt:lpstr>
      <vt:lpstr>展望中美关系(I)</vt:lpstr>
      <vt:lpstr>展望中美关系(II)</vt:lpstr>
      <vt:lpstr>PowerPoint 演示文稿</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国际关系的意义</dc:title>
  <dc:creator>yyz</dc:creator>
  <cp:lastModifiedBy>yu zhang</cp:lastModifiedBy>
  <cp:revision>132</cp:revision>
  <dcterms:created xsi:type="dcterms:W3CDTF">2016-07-13T10:50:26Z</dcterms:created>
  <dcterms:modified xsi:type="dcterms:W3CDTF">2019-03-23T04:30:39Z</dcterms:modified>
</cp:coreProperties>
</file>